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7" r:id="rId5"/>
    <p:sldId id="268" r:id="rId6"/>
    <p:sldId id="270" r:id="rId7"/>
    <p:sldId id="271" r:id="rId8"/>
    <p:sldId id="272" r:id="rId9"/>
    <p:sldId id="264" r:id="rId10"/>
    <p:sldId id="265" r:id="rId11"/>
    <p:sldId id="266" r:id="rId12"/>
    <p:sldId id="269" r:id="rId13"/>
    <p:sldId id="259" r:id="rId14"/>
    <p:sldId id="261" r:id="rId15"/>
    <p:sldId id="260" r:id="rId16"/>
    <p:sldId id="273" r:id="rId17"/>
    <p:sldId id="274" r:id="rId18"/>
    <p:sldId id="276" r:id="rId19"/>
    <p:sldId id="301" r:id="rId20"/>
    <p:sldId id="263" r:id="rId21"/>
    <p:sldId id="279" r:id="rId22"/>
    <p:sldId id="280" r:id="rId23"/>
    <p:sldId id="281" r:id="rId24"/>
    <p:sldId id="262" r:id="rId25"/>
    <p:sldId id="277" r:id="rId26"/>
    <p:sldId id="278"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7" r:id="rId42"/>
    <p:sldId id="296" r:id="rId43"/>
    <p:sldId id="298" r:id="rId44"/>
    <p:sldId id="299" r:id="rId45"/>
    <p:sldId id="300" r:id="rId46"/>
    <p:sldId id="302" r:id="rId47"/>
    <p:sldId id="304" r:id="rId48"/>
    <p:sldId id="303" r:id="rId49"/>
    <p:sldId id="305" r:id="rId50"/>
    <p:sldId id="306" r:id="rId5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2" autoAdjust="0"/>
    <p:restoredTop sz="94660"/>
  </p:normalViewPr>
  <p:slideViewPr>
    <p:cSldViewPr snapToGrid="0">
      <p:cViewPr varScale="1">
        <p:scale>
          <a:sx n="66" d="100"/>
          <a:sy n="66" d="100"/>
        </p:scale>
        <p:origin x="668"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son Allen" userId="0a74ba9a4dad2af2" providerId="LiveId" clId="{D8388EE7-820E-469E-8D0B-77C8167E1149}"/>
    <pc:docChg chg="custSel modSld">
      <pc:chgData name="Jason Allen" userId="0a74ba9a4dad2af2" providerId="LiveId" clId="{D8388EE7-820E-469E-8D0B-77C8167E1149}" dt="2022-10-07T18:37:58.951" v="10" actId="6549"/>
      <pc:docMkLst>
        <pc:docMk/>
      </pc:docMkLst>
      <pc:sldChg chg="modSp mod">
        <pc:chgData name="Jason Allen" userId="0a74ba9a4dad2af2" providerId="LiveId" clId="{D8388EE7-820E-469E-8D0B-77C8167E1149}" dt="2022-10-07T18:37:58.951" v="10" actId="6549"/>
        <pc:sldMkLst>
          <pc:docMk/>
          <pc:sldMk cId="2140675102" sldId="297"/>
        </pc:sldMkLst>
        <pc:spChg chg="mod">
          <ac:chgData name="Jason Allen" userId="0a74ba9a4dad2af2" providerId="LiveId" clId="{D8388EE7-820E-469E-8D0B-77C8167E1149}" dt="2022-10-07T18:37:58.951" v="10" actId="6549"/>
          <ac:spMkLst>
            <pc:docMk/>
            <pc:sldMk cId="2140675102" sldId="297"/>
            <ac:spMk id="3" creationId="{BD371892-E610-9357-FE5E-1D326AD9F9E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DDDBC-03E1-E0CF-BDD4-68BEF6CA431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DBC47C3-7C93-2E4C-ED60-239808E3E05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BEABE1F-9F0A-741E-EB45-72BE023FB787}"/>
              </a:ext>
            </a:extLst>
          </p:cNvPr>
          <p:cNvSpPr>
            <a:spLocks noGrp="1"/>
          </p:cNvSpPr>
          <p:nvPr>
            <p:ph type="dt" sz="half" idx="10"/>
          </p:nvPr>
        </p:nvSpPr>
        <p:spPr/>
        <p:txBody>
          <a:bodyPr/>
          <a:lstStyle/>
          <a:p>
            <a:fld id="{0044E89B-9853-4585-80A6-789A4029FECC}" type="datetimeFigureOut">
              <a:rPr lang="en-US" smtClean="0"/>
              <a:t>10/7/2022</a:t>
            </a:fld>
            <a:endParaRPr lang="en-US"/>
          </a:p>
        </p:txBody>
      </p:sp>
      <p:sp>
        <p:nvSpPr>
          <p:cNvPr id="5" name="Footer Placeholder 4">
            <a:extLst>
              <a:ext uri="{FF2B5EF4-FFF2-40B4-BE49-F238E27FC236}">
                <a16:creationId xmlns:a16="http://schemas.microsoft.com/office/drawing/2014/main" id="{1BF4DC35-2802-2761-11AD-63A6750FCA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A86E92-7E89-FC26-4148-21A32DBAA77A}"/>
              </a:ext>
            </a:extLst>
          </p:cNvPr>
          <p:cNvSpPr>
            <a:spLocks noGrp="1"/>
          </p:cNvSpPr>
          <p:nvPr>
            <p:ph type="sldNum" sz="quarter" idx="12"/>
          </p:nvPr>
        </p:nvSpPr>
        <p:spPr/>
        <p:txBody>
          <a:bodyPr/>
          <a:lstStyle/>
          <a:p>
            <a:fld id="{55F6F36D-9E52-4FEF-AA04-0675CFEE6C48}" type="slidenum">
              <a:rPr lang="en-US" smtClean="0"/>
              <a:t>‹#›</a:t>
            </a:fld>
            <a:endParaRPr lang="en-US"/>
          </a:p>
        </p:txBody>
      </p:sp>
    </p:spTree>
    <p:extLst>
      <p:ext uri="{BB962C8B-B14F-4D97-AF65-F5344CB8AC3E}">
        <p14:creationId xmlns:p14="http://schemas.microsoft.com/office/powerpoint/2010/main" val="5791716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3F30D-4496-96C0-2762-AD33F3B29FC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F74E558-6CE4-8534-8E6F-856BD291EB7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247D38C-B1DE-F6A6-6D26-986C017A3BEC}"/>
              </a:ext>
            </a:extLst>
          </p:cNvPr>
          <p:cNvSpPr>
            <a:spLocks noGrp="1"/>
          </p:cNvSpPr>
          <p:nvPr>
            <p:ph type="dt" sz="half" idx="10"/>
          </p:nvPr>
        </p:nvSpPr>
        <p:spPr/>
        <p:txBody>
          <a:bodyPr/>
          <a:lstStyle/>
          <a:p>
            <a:fld id="{0044E89B-9853-4585-80A6-789A4029FECC}" type="datetimeFigureOut">
              <a:rPr lang="en-US" smtClean="0"/>
              <a:t>10/7/2022</a:t>
            </a:fld>
            <a:endParaRPr lang="en-US"/>
          </a:p>
        </p:txBody>
      </p:sp>
      <p:sp>
        <p:nvSpPr>
          <p:cNvPr id="5" name="Footer Placeholder 4">
            <a:extLst>
              <a:ext uri="{FF2B5EF4-FFF2-40B4-BE49-F238E27FC236}">
                <a16:creationId xmlns:a16="http://schemas.microsoft.com/office/drawing/2014/main" id="{5FEA2BE9-A84B-C89C-FC94-2EAE7148B1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FE39B1-4B14-93CE-97C5-796063CC8D75}"/>
              </a:ext>
            </a:extLst>
          </p:cNvPr>
          <p:cNvSpPr>
            <a:spLocks noGrp="1"/>
          </p:cNvSpPr>
          <p:nvPr>
            <p:ph type="sldNum" sz="quarter" idx="12"/>
          </p:nvPr>
        </p:nvSpPr>
        <p:spPr/>
        <p:txBody>
          <a:bodyPr/>
          <a:lstStyle/>
          <a:p>
            <a:fld id="{55F6F36D-9E52-4FEF-AA04-0675CFEE6C48}" type="slidenum">
              <a:rPr lang="en-US" smtClean="0"/>
              <a:t>‹#›</a:t>
            </a:fld>
            <a:endParaRPr lang="en-US"/>
          </a:p>
        </p:txBody>
      </p:sp>
    </p:spTree>
    <p:extLst>
      <p:ext uri="{BB962C8B-B14F-4D97-AF65-F5344CB8AC3E}">
        <p14:creationId xmlns:p14="http://schemas.microsoft.com/office/powerpoint/2010/main" val="2873445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CC51DF-ADC4-9387-DABA-6E709EDD2D7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8E7FA9D-DEE0-6648-5678-D306F98BB78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F4461D-2585-F03D-65AE-6FC4F794C316}"/>
              </a:ext>
            </a:extLst>
          </p:cNvPr>
          <p:cNvSpPr>
            <a:spLocks noGrp="1"/>
          </p:cNvSpPr>
          <p:nvPr>
            <p:ph type="dt" sz="half" idx="10"/>
          </p:nvPr>
        </p:nvSpPr>
        <p:spPr/>
        <p:txBody>
          <a:bodyPr/>
          <a:lstStyle/>
          <a:p>
            <a:fld id="{0044E89B-9853-4585-80A6-789A4029FECC}" type="datetimeFigureOut">
              <a:rPr lang="en-US" smtClean="0"/>
              <a:t>10/7/2022</a:t>
            </a:fld>
            <a:endParaRPr lang="en-US"/>
          </a:p>
        </p:txBody>
      </p:sp>
      <p:sp>
        <p:nvSpPr>
          <p:cNvPr id="5" name="Footer Placeholder 4">
            <a:extLst>
              <a:ext uri="{FF2B5EF4-FFF2-40B4-BE49-F238E27FC236}">
                <a16:creationId xmlns:a16="http://schemas.microsoft.com/office/drawing/2014/main" id="{93887DC3-6C36-5992-E431-457D204BA2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65E192-30CF-E9AD-AACC-389BD76B88C2}"/>
              </a:ext>
            </a:extLst>
          </p:cNvPr>
          <p:cNvSpPr>
            <a:spLocks noGrp="1"/>
          </p:cNvSpPr>
          <p:nvPr>
            <p:ph type="sldNum" sz="quarter" idx="12"/>
          </p:nvPr>
        </p:nvSpPr>
        <p:spPr/>
        <p:txBody>
          <a:bodyPr/>
          <a:lstStyle/>
          <a:p>
            <a:fld id="{55F6F36D-9E52-4FEF-AA04-0675CFEE6C48}" type="slidenum">
              <a:rPr lang="en-US" smtClean="0"/>
              <a:t>‹#›</a:t>
            </a:fld>
            <a:endParaRPr lang="en-US"/>
          </a:p>
        </p:txBody>
      </p:sp>
    </p:spTree>
    <p:extLst>
      <p:ext uri="{BB962C8B-B14F-4D97-AF65-F5344CB8AC3E}">
        <p14:creationId xmlns:p14="http://schemas.microsoft.com/office/powerpoint/2010/main" val="266322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3FA61-CD5F-ABFF-80B9-08CC36E07F7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03A9228-47D5-40E4-294D-E8CA0721C3D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1C17D4-7135-EFA7-0278-9DCD021A43E0}"/>
              </a:ext>
            </a:extLst>
          </p:cNvPr>
          <p:cNvSpPr>
            <a:spLocks noGrp="1"/>
          </p:cNvSpPr>
          <p:nvPr>
            <p:ph type="dt" sz="half" idx="10"/>
          </p:nvPr>
        </p:nvSpPr>
        <p:spPr/>
        <p:txBody>
          <a:bodyPr/>
          <a:lstStyle/>
          <a:p>
            <a:fld id="{0044E89B-9853-4585-80A6-789A4029FECC}" type="datetimeFigureOut">
              <a:rPr lang="en-US" smtClean="0"/>
              <a:t>10/7/2022</a:t>
            </a:fld>
            <a:endParaRPr lang="en-US"/>
          </a:p>
        </p:txBody>
      </p:sp>
      <p:sp>
        <p:nvSpPr>
          <p:cNvPr id="5" name="Footer Placeholder 4">
            <a:extLst>
              <a:ext uri="{FF2B5EF4-FFF2-40B4-BE49-F238E27FC236}">
                <a16:creationId xmlns:a16="http://schemas.microsoft.com/office/drawing/2014/main" id="{1A320176-88BD-600F-5515-75D9649C24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F67FFC-E3E6-322D-345B-8BB3DF12D619}"/>
              </a:ext>
            </a:extLst>
          </p:cNvPr>
          <p:cNvSpPr>
            <a:spLocks noGrp="1"/>
          </p:cNvSpPr>
          <p:nvPr>
            <p:ph type="sldNum" sz="quarter" idx="12"/>
          </p:nvPr>
        </p:nvSpPr>
        <p:spPr/>
        <p:txBody>
          <a:bodyPr/>
          <a:lstStyle/>
          <a:p>
            <a:fld id="{55F6F36D-9E52-4FEF-AA04-0675CFEE6C48}" type="slidenum">
              <a:rPr lang="en-US" smtClean="0"/>
              <a:t>‹#›</a:t>
            </a:fld>
            <a:endParaRPr lang="en-US"/>
          </a:p>
        </p:txBody>
      </p:sp>
    </p:spTree>
    <p:extLst>
      <p:ext uri="{BB962C8B-B14F-4D97-AF65-F5344CB8AC3E}">
        <p14:creationId xmlns:p14="http://schemas.microsoft.com/office/powerpoint/2010/main" val="3455347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49316-F8CF-B850-7531-D3B7C64DEA2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360F6AD-7C1E-3306-0159-497AE69FC5D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B142F86-3241-A7EA-7CE4-E970D5856FB0}"/>
              </a:ext>
            </a:extLst>
          </p:cNvPr>
          <p:cNvSpPr>
            <a:spLocks noGrp="1"/>
          </p:cNvSpPr>
          <p:nvPr>
            <p:ph type="dt" sz="half" idx="10"/>
          </p:nvPr>
        </p:nvSpPr>
        <p:spPr/>
        <p:txBody>
          <a:bodyPr/>
          <a:lstStyle/>
          <a:p>
            <a:fld id="{0044E89B-9853-4585-80A6-789A4029FECC}" type="datetimeFigureOut">
              <a:rPr lang="en-US" smtClean="0"/>
              <a:t>10/7/2022</a:t>
            </a:fld>
            <a:endParaRPr lang="en-US"/>
          </a:p>
        </p:txBody>
      </p:sp>
      <p:sp>
        <p:nvSpPr>
          <p:cNvPr id="5" name="Footer Placeholder 4">
            <a:extLst>
              <a:ext uri="{FF2B5EF4-FFF2-40B4-BE49-F238E27FC236}">
                <a16:creationId xmlns:a16="http://schemas.microsoft.com/office/drawing/2014/main" id="{E051C072-0C36-C58A-1D31-9A39E0EFAAD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92AD3D8-7C0A-7FEF-6A5F-5BCFF00E7C8E}"/>
              </a:ext>
            </a:extLst>
          </p:cNvPr>
          <p:cNvSpPr>
            <a:spLocks noGrp="1"/>
          </p:cNvSpPr>
          <p:nvPr>
            <p:ph type="sldNum" sz="quarter" idx="12"/>
          </p:nvPr>
        </p:nvSpPr>
        <p:spPr/>
        <p:txBody>
          <a:bodyPr/>
          <a:lstStyle/>
          <a:p>
            <a:fld id="{55F6F36D-9E52-4FEF-AA04-0675CFEE6C48}" type="slidenum">
              <a:rPr lang="en-US" smtClean="0"/>
              <a:t>‹#›</a:t>
            </a:fld>
            <a:endParaRPr lang="en-US"/>
          </a:p>
        </p:txBody>
      </p:sp>
    </p:spTree>
    <p:extLst>
      <p:ext uri="{BB962C8B-B14F-4D97-AF65-F5344CB8AC3E}">
        <p14:creationId xmlns:p14="http://schemas.microsoft.com/office/powerpoint/2010/main" val="510343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6CBBD1-2A1A-C17E-32DF-7680A99FF76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8B94B92-2B9A-7AF3-C369-70C755966E0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D597290-8ACA-1E9A-074D-AABE18C79E8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EED7978-A1F5-4348-A414-FA13C197C498}"/>
              </a:ext>
            </a:extLst>
          </p:cNvPr>
          <p:cNvSpPr>
            <a:spLocks noGrp="1"/>
          </p:cNvSpPr>
          <p:nvPr>
            <p:ph type="dt" sz="half" idx="10"/>
          </p:nvPr>
        </p:nvSpPr>
        <p:spPr/>
        <p:txBody>
          <a:bodyPr/>
          <a:lstStyle/>
          <a:p>
            <a:fld id="{0044E89B-9853-4585-80A6-789A4029FECC}" type="datetimeFigureOut">
              <a:rPr lang="en-US" smtClean="0"/>
              <a:t>10/7/2022</a:t>
            </a:fld>
            <a:endParaRPr lang="en-US"/>
          </a:p>
        </p:txBody>
      </p:sp>
      <p:sp>
        <p:nvSpPr>
          <p:cNvPr id="6" name="Footer Placeholder 5">
            <a:extLst>
              <a:ext uri="{FF2B5EF4-FFF2-40B4-BE49-F238E27FC236}">
                <a16:creationId xmlns:a16="http://schemas.microsoft.com/office/drawing/2014/main" id="{BCDFADEE-4A20-10A7-AEE3-1B3D93FD150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64EC0A-E9D4-D731-27DF-0655219966F9}"/>
              </a:ext>
            </a:extLst>
          </p:cNvPr>
          <p:cNvSpPr>
            <a:spLocks noGrp="1"/>
          </p:cNvSpPr>
          <p:nvPr>
            <p:ph type="sldNum" sz="quarter" idx="12"/>
          </p:nvPr>
        </p:nvSpPr>
        <p:spPr/>
        <p:txBody>
          <a:bodyPr/>
          <a:lstStyle/>
          <a:p>
            <a:fld id="{55F6F36D-9E52-4FEF-AA04-0675CFEE6C48}" type="slidenum">
              <a:rPr lang="en-US" smtClean="0"/>
              <a:t>‹#›</a:t>
            </a:fld>
            <a:endParaRPr lang="en-US"/>
          </a:p>
        </p:txBody>
      </p:sp>
    </p:spTree>
    <p:extLst>
      <p:ext uri="{BB962C8B-B14F-4D97-AF65-F5344CB8AC3E}">
        <p14:creationId xmlns:p14="http://schemas.microsoft.com/office/powerpoint/2010/main" val="2443835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765194-4A39-3CFF-3054-4C42270CD76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49B48D3-67E9-1E74-4225-322DCDA1ACF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42DD914-AC80-4BAF-FBB2-DB66B06D6C1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A2C6FC1-F782-9200-DD27-BA0B9484F17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C48C852-DF68-6B89-4903-C7EF41D9A81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B116920-CBAF-FE09-0ECC-701F774F3447}"/>
              </a:ext>
            </a:extLst>
          </p:cNvPr>
          <p:cNvSpPr>
            <a:spLocks noGrp="1"/>
          </p:cNvSpPr>
          <p:nvPr>
            <p:ph type="dt" sz="half" idx="10"/>
          </p:nvPr>
        </p:nvSpPr>
        <p:spPr/>
        <p:txBody>
          <a:bodyPr/>
          <a:lstStyle/>
          <a:p>
            <a:fld id="{0044E89B-9853-4585-80A6-789A4029FECC}" type="datetimeFigureOut">
              <a:rPr lang="en-US" smtClean="0"/>
              <a:t>10/7/2022</a:t>
            </a:fld>
            <a:endParaRPr lang="en-US"/>
          </a:p>
        </p:txBody>
      </p:sp>
      <p:sp>
        <p:nvSpPr>
          <p:cNvPr id="8" name="Footer Placeholder 7">
            <a:extLst>
              <a:ext uri="{FF2B5EF4-FFF2-40B4-BE49-F238E27FC236}">
                <a16:creationId xmlns:a16="http://schemas.microsoft.com/office/drawing/2014/main" id="{F1CE9DB7-6444-061D-D0A7-F5C7FAD9879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AD57A4E-4567-6C53-4FBE-B27DC6A4DEE3}"/>
              </a:ext>
            </a:extLst>
          </p:cNvPr>
          <p:cNvSpPr>
            <a:spLocks noGrp="1"/>
          </p:cNvSpPr>
          <p:nvPr>
            <p:ph type="sldNum" sz="quarter" idx="12"/>
          </p:nvPr>
        </p:nvSpPr>
        <p:spPr/>
        <p:txBody>
          <a:bodyPr/>
          <a:lstStyle/>
          <a:p>
            <a:fld id="{55F6F36D-9E52-4FEF-AA04-0675CFEE6C48}" type="slidenum">
              <a:rPr lang="en-US" smtClean="0"/>
              <a:t>‹#›</a:t>
            </a:fld>
            <a:endParaRPr lang="en-US"/>
          </a:p>
        </p:txBody>
      </p:sp>
    </p:spTree>
    <p:extLst>
      <p:ext uri="{BB962C8B-B14F-4D97-AF65-F5344CB8AC3E}">
        <p14:creationId xmlns:p14="http://schemas.microsoft.com/office/powerpoint/2010/main" val="2704882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FCBDF-6F07-9B30-154B-5A4E7D23612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B5A8BE-3563-EC95-786D-F245893FC671}"/>
              </a:ext>
            </a:extLst>
          </p:cNvPr>
          <p:cNvSpPr>
            <a:spLocks noGrp="1"/>
          </p:cNvSpPr>
          <p:nvPr>
            <p:ph type="dt" sz="half" idx="10"/>
          </p:nvPr>
        </p:nvSpPr>
        <p:spPr/>
        <p:txBody>
          <a:bodyPr/>
          <a:lstStyle/>
          <a:p>
            <a:fld id="{0044E89B-9853-4585-80A6-789A4029FECC}" type="datetimeFigureOut">
              <a:rPr lang="en-US" smtClean="0"/>
              <a:t>10/7/2022</a:t>
            </a:fld>
            <a:endParaRPr lang="en-US"/>
          </a:p>
        </p:txBody>
      </p:sp>
      <p:sp>
        <p:nvSpPr>
          <p:cNvPr id="4" name="Footer Placeholder 3">
            <a:extLst>
              <a:ext uri="{FF2B5EF4-FFF2-40B4-BE49-F238E27FC236}">
                <a16:creationId xmlns:a16="http://schemas.microsoft.com/office/drawing/2014/main" id="{8CD78322-FC18-5330-4332-8C03E02883A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CEAD11-7FF6-A2BF-4D24-EA16A859F732}"/>
              </a:ext>
            </a:extLst>
          </p:cNvPr>
          <p:cNvSpPr>
            <a:spLocks noGrp="1"/>
          </p:cNvSpPr>
          <p:nvPr>
            <p:ph type="sldNum" sz="quarter" idx="12"/>
          </p:nvPr>
        </p:nvSpPr>
        <p:spPr/>
        <p:txBody>
          <a:bodyPr/>
          <a:lstStyle/>
          <a:p>
            <a:fld id="{55F6F36D-9E52-4FEF-AA04-0675CFEE6C48}" type="slidenum">
              <a:rPr lang="en-US" smtClean="0"/>
              <a:t>‹#›</a:t>
            </a:fld>
            <a:endParaRPr lang="en-US"/>
          </a:p>
        </p:txBody>
      </p:sp>
    </p:spTree>
    <p:extLst>
      <p:ext uri="{BB962C8B-B14F-4D97-AF65-F5344CB8AC3E}">
        <p14:creationId xmlns:p14="http://schemas.microsoft.com/office/powerpoint/2010/main" val="2593534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4538398-273F-6460-63C1-07CD0ED2BF44}"/>
              </a:ext>
            </a:extLst>
          </p:cNvPr>
          <p:cNvSpPr>
            <a:spLocks noGrp="1"/>
          </p:cNvSpPr>
          <p:nvPr>
            <p:ph type="dt" sz="half" idx="10"/>
          </p:nvPr>
        </p:nvSpPr>
        <p:spPr/>
        <p:txBody>
          <a:bodyPr/>
          <a:lstStyle/>
          <a:p>
            <a:fld id="{0044E89B-9853-4585-80A6-789A4029FECC}" type="datetimeFigureOut">
              <a:rPr lang="en-US" smtClean="0"/>
              <a:t>10/7/2022</a:t>
            </a:fld>
            <a:endParaRPr lang="en-US"/>
          </a:p>
        </p:txBody>
      </p:sp>
      <p:sp>
        <p:nvSpPr>
          <p:cNvPr id="3" name="Footer Placeholder 2">
            <a:extLst>
              <a:ext uri="{FF2B5EF4-FFF2-40B4-BE49-F238E27FC236}">
                <a16:creationId xmlns:a16="http://schemas.microsoft.com/office/drawing/2014/main" id="{B04BE70D-9E6C-E4DE-C56C-0CE850C1BA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7DC2616-8D40-D78D-BAC2-2227DA982DB8}"/>
              </a:ext>
            </a:extLst>
          </p:cNvPr>
          <p:cNvSpPr>
            <a:spLocks noGrp="1"/>
          </p:cNvSpPr>
          <p:nvPr>
            <p:ph type="sldNum" sz="quarter" idx="12"/>
          </p:nvPr>
        </p:nvSpPr>
        <p:spPr/>
        <p:txBody>
          <a:bodyPr/>
          <a:lstStyle/>
          <a:p>
            <a:fld id="{55F6F36D-9E52-4FEF-AA04-0675CFEE6C48}" type="slidenum">
              <a:rPr lang="en-US" smtClean="0"/>
              <a:t>‹#›</a:t>
            </a:fld>
            <a:endParaRPr lang="en-US"/>
          </a:p>
        </p:txBody>
      </p:sp>
    </p:spTree>
    <p:extLst>
      <p:ext uri="{BB962C8B-B14F-4D97-AF65-F5344CB8AC3E}">
        <p14:creationId xmlns:p14="http://schemas.microsoft.com/office/powerpoint/2010/main" val="33685215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FDC9E8-59DD-F77D-CCAF-A746084EA9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7D1D093-FA88-1854-022C-40520AF8D27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EF41325-9DBB-83EA-6AAB-D509E85DF5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8FEC31-2E8B-DADD-5F0E-0E00E64BA042}"/>
              </a:ext>
            </a:extLst>
          </p:cNvPr>
          <p:cNvSpPr>
            <a:spLocks noGrp="1"/>
          </p:cNvSpPr>
          <p:nvPr>
            <p:ph type="dt" sz="half" idx="10"/>
          </p:nvPr>
        </p:nvSpPr>
        <p:spPr/>
        <p:txBody>
          <a:bodyPr/>
          <a:lstStyle/>
          <a:p>
            <a:fld id="{0044E89B-9853-4585-80A6-789A4029FECC}" type="datetimeFigureOut">
              <a:rPr lang="en-US" smtClean="0"/>
              <a:t>10/7/2022</a:t>
            </a:fld>
            <a:endParaRPr lang="en-US"/>
          </a:p>
        </p:txBody>
      </p:sp>
      <p:sp>
        <p:nvSpPr>
          <p:cNvPr id="6" name="Footer Placeholder 5">
            <a:extLst>
              <a:ext uri="{FF2B5EF4-FFF2-40B4-BE49-F238E27FC236}">
                <a16:creationId xmlns:a16="http://schemas.microsoft.com/office/drawing/2014/main" id="{19BC1530-03F3-ABA8-2D3A-93D27A0FD1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4761C9-E170-7FF6-88C8-29499745B769}"/>
              </a:ext>
            </a:extLst>
          </p:cNvPr>
          <p:cNvSpPr>
            <a:spLocks noGrp="1"/>
          </p:cNvSpPr>
          <p:nvPr>
            <p:ph type="sldNum" sz="quarter" idx="12"/>
          </p:nvPr>
        </p:nvSpPr>
        <p:spPr/>
        <p:txBody>
          <a:bodyPr/>
          <a:lstStyle/>
          <a:p>
            <a:fld id="{55F6F36D-9E52-4FEF-AA04-0675CFEE6C48}" type="slidenum">
              <a:rPr lang="en-US" smtClean="0"/>
              <a:t>‹#›</a:t>
            </a:fld>
            <a:endParaRPr lang="en-US"/>
          </a:p>
        </p:txBody>
      </p:sp>
    </p:spTree>
    <p:extLst>
      <p:ext uri="{BB962C8B-B14F-4D97-AF65-F5344CB8AC3E}">
        <p14:creationId xmlns:p14="http://schemas.microsoft.com/office/powerpoint/2010/main" val="3326550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784F7-DD22-9C87-9FB9-0DEEC5F5C31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4248DC5-C115-EC32-F548-771CF178909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A8EF5C2-F798-C0B3-192F-E81441C88F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F5CFD3-4B85-942F-6332-B1983687B9DA}"/>
              </a:ext>
            </a:extLst>
          </p:cNvPr>
          <p:cNvSpPr>
            <a:spLocks noGrp="1"/>
          </p:cNvSpPr>
          <p:nvPr>
            <p:ph type="dt" sz="half" idx="10"/>
          </p:nvPr>
        </p:nvSpPr>
        <p:spPr/>
        <p:txBody>
          <a:bodyPr/>
          <a:lstStyle/>
          <a:p>
            <a:fld id="{0044E89B-9853-4585-80A6-789A4029FECC}" type="datetimeFigureOut">
              <a:rPr lang="en-US" smtClean="0"/>
              <a:t>10/7/2022</a:t>
            </a:fld>
            <a:endParaRPr lang="en-US"/>
          </a:p>
        </p:txBody>
      </p:sp>
      <p:sp>
        <p:nvSpPr>
          <p:cNvPr id="6" name="Footer Placeholder 5">
            <a:extLst>
              <a:ext uri="{FF2B5EF4-FFF2-40B4-BE49-F238E27FC236}">
                <a16:creationId xmlns:a16="http://schemas.microsoft.com/office/drawing/2014/main" id="{8E343B22-58D1-BED8-6B57-9B46C7AC781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4C708F4-DA0D-63C7-9DB4-9DEBBD6B2C2A}"/>
              </a:ext>
            </a:extLst>
          </p:cNvPr>
          <p:cNvSpPr>
            <a:spLocks noGrp="1"/>
          </p:cNvSpPr>
          <p:nvPr>
            <p:ph type="sldNum" sz="quarter" idx="12"/>
          </p:nvPr>
        </p:nvSpPr>
        <p:spPr/>
        <p:txBody>
          <a:bodyPr/>
          <a:lstStyle/>
          <a:p>
            <a:fld id="{55F6F36D-9E52-4FEF-AA04-0675CFEE6C48}" type="slidenum">
              <a:rPr lang="en-US" smtClean="0"/>
              <a:t>‹#›</a:t>
            </a:fld>
            <a:endParaRPr lang="en-US"/>
          </a:p>
        </p:txBody>
      </p:sp>
    </p:spTree>
    <p:extLst>
      <p:ext uri="{BB962C8B-B14F-4D97-AF65-F5344CB8AC3E}">
        <p14:creationId xmlns:p14="http://schemas.microsoft.com/office/powerpoint/2010/main" val="2697873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DBBFCA-8FC2-BFF7-9C30-D9039250753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0FEA017-1A8D-BA8F-6E1E-E390BCC8D5C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C0A713-7279-FCF1-C40C-650F9C1868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44E89B-9853-4585-80A6-789A4029FECC}" type="datetimeFigureOut">
              <a:rPr lang="en-US" smtClean="0"/>
              <a:t>10/7/2022</a:t>
            </a:fld>
            <a:endParaRPr lang="en-US"/>
          </a:p>
        </p:txBody>
      </p:sp>
      <p:sp>
        <p:nvSpPr>
          <p:cNvPr id="5" name="Footer Placeholder 4">
            <a:extLst>
              <a:ext uri="{FF2B5EF4-FFF2-40B4-BE49-F238E27FC236}">
                <a16:creationId xmlns:a16="http://schemas.microsoft.com/office/drawing/2014/main" id="{58E91B60-8431-912B-ACBE-3F76B53357B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E01BCFA-39A5-19B5-3313-371BF09A03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F6F36D-9E52-4FEF-AA04-0675CFEE6C48}" type="slidenum">
              <a:rPr lang="en-US" smtClean="0"/>
              <a:t>‹#›</a:t>
            </a:fld>
            <a:endParaRPr lang="en-US"/>
          </a:p>
        </p:txBody>
      </p:sp>
    </p:spTree>
    <p:extLst>
      <p:ext uri="{BB962C8B-B14F-4D97-AF65-F5344CB8AC3E}">
        <p14:creationId xmlns:p14="http://schemas.microsoft.com/office/powerpoint/2010/main" val="39900142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law.cornell.edu/uscode/text/5/8120"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ecomp.dol.gov/"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www.dol.gov/agencies/owcp/FECA/regs/compliance/DFECfolio/FECABulletins/FY2020-2024#footnote2005_1"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www.dol.gov/agencies/owcp/FECA/regs/compliance/forms"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www.owcpmed.dol.gov/"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www.law.cornell.edu/definitions/uscode.php?width=840&amp;height=800&amp;iframe=true&amp;def_id=5-USC-358554534-1580058924&amp;term_occur=999&amp;term_src=title:5:part:III:subpart:G:chapter:81:subchapter:I:section:8151" TargetMode="External"/><Relationship Id="rId2" Type="http://schemas.openxmlformats.org/officeDocument/2006/relationships/hyperlink" Target="https://www.law.cornell.edu/definitions/uscode.php?width=840&amp;height=800&amp;iframe=true&amp;def_id=5-USC-1193469614-1020800966&amp;term_occur=999&amp;term_src=title:5:part:III:subpart:G:chapter:81:subchapter:I:section:8151"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8E2DE-B44D-7819-2709-8507602B4596}"/>
              </a:ext>
            </a:extLst>
          </p:cNvPr>
          <p:cNvSpPr>
            <a:spLocks noGrp="1"/>
          </p:cNvSpPr>
          <p:nvPr>
            <p:ph type="ctrTitle"/>
          </p:nvPr>
        </p:nvSpPr>
        <p:spPr/>
        <p:txBody>
          <a:bodyPr/>
          <a:lstStyle/>
          <a:p>
            <a:r>
              <a:rPr lang="en-US" b="1" i="1" dirty="0"/>
              <a:t>Local 2913 OWCP Training</a:t>
            </a:r>
          </a:p>
        </p:txBody>
      </p:sp>
      <p:sp>
        <p:nvSpPr>
          <p:cNvPr id="3" name="Subtitle 2">
            <a:extLst>
              <a:ext uri="{FF2B5EF4-FFF2-40B4-BE49-F238E27FC236}">
                <a16:creationId xmlns:a16="http://schemas.microsoft.com/office/drawing/2014/main" id="{3437D0D7-3AC0-67A7-A9F9-518FC146E3D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7604664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CC6E0-03D7-C765-46D2-0D916753311C}"/>
              </a:ext>
            </a:extLst>
          </p:cNvPr>
          <p:cNvSpPr>
            <a:spLocks noGrp="1"/>
          </p:cNvSpPr>
          <p:nvPr>
            <p:ph type="title"/>
          </p:nvPr>
        </p:nvSpPr>
        <p:spPr/>
        <p:txBody>
          <a:bodyPr/>
          <a:lstStyle/>
          <a:p>
            <a:pPr algn="ctr"/>
            <a:r>
              <a:rPr lang="en-US" b="1" dirty="0"/>
              <a:t>Question # 13</a:t>
            </a:r>
            <a:endParaRPr lang="en-US" dirty="0"/>
          </a:p>
        </p:txBody>
      </p:sp>
      <p:sp>
        <p:nvSpPr>
          <p:cNvPr id="3" name="Content Placeholder 2">
            <a:extLst>
              <a:ext uri="{FF2B5EF4-FFF2-40B4-BE49-F238E27FC236}">
                <a16:creationId xmlns:a16="http://schemas.microsoft.com/office/drawing/2014/main" id="{54276F49-5F6D-478A-7074-784E65A9AD33}"/>
              </a:ext>
            </a:extLst>
          </p:cNvPr>
          <p:cNvSpPr>
            <a:spLocks noGrp="1"/>
          </p:cNvSpPr>
          <p:nvPr>
            <p:ph idx="1"/>
          </p:nvPr>
        </p:nvSpPr>
        <p:spPr/>
        <p:txBody>
          <a:bodyPr>
            <a:normAutofit/>
          </a:bodyPr>
          <a:lstStyle/>
          <a:p>
            <a:pPr marL="0" indent="0">
              <a:buNone/>
            </a:pPr>
            <a:r>
              <a:rPr lang="en-US" sz="3600" dirty="0"/>
              <a:t>Should start with “Part of my duties as a Border Patrol Agent include…apprehending, detaining, and transporting individuals exposed to COVID 19”</a:t>
            </a:r>
          </a:p>
          <a:p>
            <a:pPr marL="0" indent="0">
              <a:buNone/>
            </a:pPr>
            <a:endParaRPr lang="en-US" sz="3600" dirty="0"/>
          </a:p>
          <a:p>
            <a:pPr marL="0" indent="0">
              <a:buNone/>
            </a:pPr>
            <a:r>
              <a:rPr lang="en-US" sz="3600" dirty="0"/>
              <a:t>While working … I contracted COVID 19….</a:t>
            </a:r>
          </a:p>
        </p:txBody>
      </p:sp>
    </p:spTree>
    <p:extLst>
      <p:ext uri="{BB962C8B-B14F-4D97-AF65-F5344CB8AC3E}">
        <p14:creationId xmlns:p14="http://schemas.microsoft.com/office/powerpoint/2010/main" val="14029165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12CF3-94B7-91F3-9673-30DE085C75CE}"/>
              </a:ext>
            </a:extLst>
          </p:cNvPr>
          <p:cNvSpPr>
            <a:spLocks noGrp="1"/>
          </p:cNvSpPr>
          <p:nvPr>
            <p:ph type="title"/>
          </p:nvPr>
        </p:nvSpPr>
        <p:spPr/>
        <p:txBody>
          <a:bodyPr/>
          <a:lstStyle/>
          <a:p>
            <a:pPr algn="ctr"/>
            <a:r>
              <a:rPr lang="en-US" b="1" dirty="0"/>
              <a:t>Question # 14</a:t>
            </a:r>
            <a:endParaRPr lang="en-US" dirty="0"/>
          </a:p>
        </p:txBody>
      </p:sp>
      <p:sp>
        <p:nvSpPr>
          <p:cNvPr id="3" name="Content Placeholder 2">
            <a:extLst>
              <a:ext uri="{FF2B5EF4-FFF2-40B4-BE49-F238E27FC236}">
                <a16:creationId xmlns:a16="http://schemas.microsoft.com/office/drawing/2014/main" id="{EB22C9A2-5E6F-4971-A49A-BF4183553358}"/>
              </a:ext>
            </a:extLst>
          </p:cNvPr>
          <p:cNvSpPr>
            <a:spLocks noGrp="1"/>
          </p:cNvSpPr>
          <p:nvPr>
            <p:ph idx="1"/>
          </p:nvPr>
        </p:nvSpPr>
        <p:spPr>
          <a:xfrm>
            <a:off x="1205753" y="1775012"/>
            <a:ext cx="10515600" cy="4347882"/>
          </a:xfrm>
        </p:spPr>
        <p:txBody>
          <a:bodyPr>
            <a:noAutofit/>
          </a:bodyPr>
          <a:lstStyle/>
          <a:p>
            <a:pPr marL="0" indent="0">
              <a:buNone/>
            </a:pPr>
            <a:endParaRPr lang="en-US" dirty="0"/>
          </a:p>
          <a:p>
            <a:pPr marL="0" indent="0">
              <a:buNone/>
            </a:pPr>
            <a:r>
              <a:rPr lang="en-US" dirty="0"/>
              <a:t>Do not put down symptoms.  I.e. cough, loss of smell, fever, etc.</a:t>
            </a:r>
          </a:p>
          <a:p>
            <a:pPr marL="0" indent="0">
              <a:buNone/>
            </a:pPr>
            <a:r>
              <a:rPr lang="en-US" dirty="0"/>
              <a:t>If you later have other symptoms they could deny those claims.</a:t>
            </a:r>
          </a:p>
          <a:p>
            <a:pPr marL="0" indent="0">
              <a:buNone/>
            </a:pPr>
            <a:r>
              <a:rPr lang="en-US" dirty="0"/>
              <a:t>“COVID-19 Positive PCR Test/Anti-gen Test” is what should be entered.  </a:t>
            </a:r>
          </a:p>
          <a:p>
            <a:pPr marL="0" indent="0">
              <a:buNone/>
            </a:pPr>
            <a:endParaRPr lang="en-US" dirty="0"/>
          </a:p>
          <a:p>
            <a:pPr marL="0" indent="0">
              <a:buNone/>
            </a:pPr>
            <a:r>
              <a:rPr lang="en-US" dirty="0"/>
              <a:t>On the right-hand side there are three codes.  They are found on the CA-810.  Occupation code for PA’s is “GS1896”.</a:t>
            </a:r>
          </a:p>
        </p:txBody>
      </p:sp>
    </p:spTree>
    <p:extLst>
      <p:ext uri="{BB962C8B-B14F-4D97-AF65-F5344CB8AC3E}">
        <p14:creationId xmlns:p14="http://schemas.microsoft.com/office/powerpoint/2010/main" val="23188916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E8DCE-420E-D91D-2494-9032799101DF}"/>
              </a:ext>
            </a:extLst>
          </p:cNvPr>
          <p:cNvSpPr>
            <a:spLocks noGrp="1"/>
          </p:cNvSpPr>
          <p:nvPr>
            <p:ph type="title"/>
          </p:nvPr>
        </p:nvSpPr>
        <p:spPr/>
        <p:txBody>
          <a:bodyPr/>
          <a:lstStyle/>
          <a:p>
            <a:pPr algn="ctr"/>
            <a:r>
              <a:rPr lang="en-US" b="1" dirty="0"/>
              <a:t>Question # 15</a:t>
            </a:r>
          </a:p>
        </p:txBody>
      </p:sp>
      <p:sp>
        <p:nvSpPr>
          <p:cNvPr id="3" name="Content Placeholder 2">
            <a:extLst>
              <a:ext uri="{FF2B5EF4-FFF2-40B4-BE49-F238E27FC236}">
                <a16:creationId xmlns:a16="http://schemas.microsoft.com/office/drawing/2014/main" id="{2BD50C46-C61A-33BF-EF0D-4535FED2378A}"/>
              </a:ext>
            </a:extLst>
          </p:cNvPr>
          <p:cNvSpPr>
            <a:spLocks noGrp="1"/>
          </p:cNvSpPr>
          <p:nvPr>
            <p:ph idx="1"/>
          </p:nvPr>
        </p:nvSpPr>
        <p:spPr/>
        <p:txBody>
          <a:bodyPr/>
          <a:lstStyle/>
          <a:p>
            <a:pPr marL="0" indent="0">
              <a:buNone/>
            </a:pPr>
            <a:endParaRPr lang="en-US" dirty="0"/>
          </a:p>
          <a:p>
            <a:pPr marL="0" indent="0">
              <a:buNone/>
            </a:pPr>
            <a:r>
              <a:rPr lang="en-US" dirty="0"/>
              <a:t>When this section is signed, they are entitled to your medical information.  If agency requires a medical release for further information, make sure it is limited to this injury or case number.</a:t>
            </a:r>
          </a:p>
        </p:txBody>
      </p:sp>
    </p:spTree>
    <p:extLst>
      <p:ext uri="{BB962C8B-B14F-4D97-AF65-F5344CB8AC3E}">
        <p14:creationId xmlns:p14="http://schemas.microsoft.com/office/powerpoint/2010/main" val="4127346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EC496-D469-EABA-3E75-C91C600CC447}"/>
              </a:ext>
            </a:extLst>
          </p:cNvPr>
          <p:cNvSpPr>
            <a:spLocks noGrp="1"/>
          </p:cNvSpPr>
          <p:nvPr>
            <p:ph type="title"/>
          </p:nvPr>
        </p:nvSpPr>
        <p:spPr>
          <a:xfrm>
            <a:off x="838200" y="365125"/>
            <a:ext cx="10515600" cy="934757"/>
          </a:xfrm>
        </p:spPr>
        <p:txBody>
          <a:bodyPr/>
          <a:lstStyle/>
          <a:p>
            <a:r>
              <a:rPr lang="en-US" b="1" dirty="0"/>
              <a:t>Things to avoid when filling out forms.</a:t>
            </a:r>
          </a:p>
        </p:txBody>
      </p:sp>
      <p:sp>
        <p:nvSpPr>
          <p:cNvPr id="3" name="Content Placeholder 2">
            <a:extLst>
              <a:ext uri="{FF2B5EF4-FFF2-40B4-BE49-F238E27FC236}">
                <a16:creationId xmlns:a16="http://schemas.microsoft.com/office/drawing/2014/main" id="{6840C252-A9E3-B1D7-A26B-DA30217585D4}"/>
              </a:ext>
            </a:extLst>
          </p:cNvPr>
          <p:cNvSpPr>
            <a:spLocks noGrp="1"/>
          </p:cNvSpPr>
          <p:nvPr>
            <p:ph idx="1"/>
          </p:nvPr>
        </p:nvSpPr>
        <p:spPr/>
        <p:txBody>
          <a:bodyPr/>
          <a:lstStyle/>
          <a:p>
            <a:r>
              <a:rPr lang="en-US" dirty="0"/>
              <a:t>Do not abbreviate on the forms.</a:t>
            </a:r>
          </a:p>
          <a:p>
            <a:r>
              <a:rPr lang="en-US" dirty="0"/>
              <a:t>Fill the employee portion completely.</a:t>
            </a:r>
          </a:p>
          <a:p>
            <a:r>
              <a:rPr lang="en-US" dirty="0"/>
              <a:t>Ensure you keep a copy of all the forms.</a:t>
            </a:r>
          </a:p>
          <a:p>
            <a:r>
              <a:rPr lang="en-US" dirty="0"/>
              <a:t>Ask for a copy of the form CA-1 after your supervisor fills the agency portion.</a:t>
            </a:r>
          </a:p>
          <a:p>
            <a:r>
              <a:rPr lang="en-US" dirty="0"/>
              <a:t>You are entitled to Select your own physician; the agency cannot force you to see their physicians.  Do not see a Physician Assistant or Nurse Practitioner.  It must be a physician.</a:t>
            </a:r>
          </a:p>
        </p:txBody>
      </p:sp>
    </p:spTree>
    <p:extLst>
      <p:ext uri="{BB962C8B-B14F-4D97-AF65-F5344CB8AC3E}">
        <p14:creationId xmlns:p14="http://schemas.microsoft.com/office/powerpoint/2010/main" val="6127910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88964-BCA3-BB06-0DAE-5C50399B9895}"/>
              </a:ext>
            </a:extLst>
          </p:cNvPr>
          <p:cNvSpPr>
            <a:spLocks noGrp="1"/>
          </p:cNvSpPr>
          <p:nvPr>
            <p:ph type="title"/>
          </p:nvPr>
        </p:nvSpPr>
        <p:spPr/>
        <p:txBody>
          <a:bodyPr/>
          <a:lstStyle/>
          <a:p>
            <a:pPr algn="ctr"/>
            <a:r>
              <a:rPr lang="en-US" b="1" dirty="0"/>
              <a:t>Very Important</a:t>
            </a:r>
          </a:p>
        </p:txBody>
      </p:sp>
      <p:sp>
        <p:nvSpPr>
          <p:cNvPr id="3" name="Content Placeholder 2">
            <a:extLst>
              <a:ext uri="{FF2B5EF4-FFF2-40B4-BE49-F238E27FC236}">
                <a16:creationId xmlns:a16="http://schemas.microsoft.com/office/drawing/2014/main" id="{5B21B709-4439-951F-A5CE-5910A5F6E82E}"/>
              </a:ext>
            </a:extLst>
          </p:cNvPr>
          <p:cNvSpPr>
            <a:spLocks noGrp="1"/>
          </p:cNvSpPr>
          <p:nvPr>
            <p:ph idx="1"/>
          </p:nvPr>
        </p:nvSpPr>
        <p:spPr/>
        <p:txBody>
          <a:bodyPr/>
          <a:lstStyle/>
          <a:p>
            <a:pPr marL="0" indent="0">
              <a:buNone/>
            </a:pPr>
            <a:r>
              <a:rPr lang="en-US" dirty="0"/>
              <a:t>Never fill out OWCP forms for anyone.  Do not submit any supporting documents for anyone.  We do not want to be liable for future decisions regarding disabilities due to an agent’s injuries.  In the case of possible fraud, we do not want to be criminally investigated.  Always advise members to use their personal e-mail when registering on the “</a:t>
            </a:r>
            <a:r>
              <a:rPr lang="en-US" dirty="0" err="1"/>
              <a:t>ecomp</a:t>
            </a:r>
            <a:r>
              <a:rPr lang="en-US" dirty="0"/>
              <a:t>” website so they have access to their case from anywhere.</a:t>
            </a:r>
          </a:p>
          <a:p>
            <a:pPr marL="0" indent="0">
              <a:buNone/>
            </a:pPr>
            <a:endParaRPr lang="en-US" dirty="0"/>
          </a:p>
          <a:p>
            <a:pPr marL="0" indent="0">
              <a:buNone/>
            </a:pPr>
            <a:r>
              <a:rPr lang="en-US" dirty="0"/>
              <a:t>If an agent is incapacitated (unconscious in the hospital), the responsibility should fall on the manager or family member(s) first.  Only in an emergency should the union submit forms or documents.</a:t>
            </a:r>
          </a:p>
        </p:txBody>
      </p:sp>
    </p:spTree>
    <p:extLst>
      <p:ext uri="{BB962C8B-B14F-4D97-AF65-F5344CB8AC3E}">
        <p14:creationId xmlns:p14="http://schemas.microsoft.com/office/powerpoint/2010/main" val="34571677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F5EA06-63C9-40A4-8402-EDBBAE0B7120}"/>
              </a:ext>
            </a:extLst>
          </p:cNvPr>
          <p:cNvSpPr>
            <a:spLocks noGrp="1"/>
          </p:cNvSpPr>
          <p:nvPr>
            <p:ph type="title"/>
          </p:nvPr>
        </p:nvSpPr>
        <p:spPr>
          <a:xfrm>
            <a:off x="838200" y="365125"/>
            <a:ext cx="10515600" cy="692709"/>
          </a:xfrm>
        </p:spPr>
        <p:txBody>
          <a:bodyPr>
            <a:normAutofit fontScale="90000"/>
          </a:bodyPr>
          <a:lstStyle/>
          <a:p>
            <a:r>
              <a:rPr lang="en-US" b="1" dirty="0"/>
              <a:t>18 U.S.C. 1922</a:t>
            </a:r>
          </a:p>
        </p:txBody>
      </p:sp>
      <p:sp>
        <p:nvSpPr>
          <p:cNvPr id="3" name="Content Placeholder 2">
            <a:extLst>
              <a:ext uri="{FF2B5EF4-FFF2-40B4-BE49-F238E27FC236}">
                <a16:creationId xmlns:a16="http://schemas.microsoft.com/office/drawing/2014/main" id="{ACD215DE-CB00-D61E-FB0E-85A7DFF1F387}"/>
              </a:ext>
            </a:extLst>
          </p:cNvPr>
          <p:cNvSpPr>
            <a:spLocks noGrp="1"/>
          </p:cNvSpPr>
          <p:nvPr>
            <p:ph idx="1"/>
          </p:nvPr>
        </p:nvSpPr>
        <p:spPr>
          <a:xfrm>
            <a:off x="838200" y="1147482"/>
            <a:ext cx="10515600" cy="5029481"/>
          </a:xfrm>
        </p:spPr>
        <p:txBody>
          <a:bodyPr/>
          <a:lstStyle/>
          <a:p>
            <a:pPr marL="0" indent="0">
              <a:buNone/>
            </a:pPr>
            <a:r>
              <a:rPr lang="en-US" sz="2000" b="0" i="1" dirty="0">
                <a:solidFill>
                  <a:srgbClr val="333333"/>
                </a:solidFill>
                <a:effectLst/>
                <a:latin typeface="Verdana" panose="020B0604030504040204" pitchFamily="34" charset="0"/>
              </a:rPr>
              <a:t>Whoever, being an officer or employee of the United States charged with the responsibility for making the reports of the immediate superior specified by </a:t>
            </a:r>
            <a:r>
              <a:rPr lang="en-US" sz="2000" b="0" i="1" u="none" strike="noStrike" dirty="0">
                <a:solidFill>
                  <a:srgbClr val="0068AC"/>
                </a:solidFill>
                <a:effectLst/>
                <a:latin typeface="Verdana" panose="020B0604030504040204" pitchFamily="34" charset="0"/>
                <a:hlinkClick r:id="rId2"/>
              </a:rPr>
              <a:t>section 8120 of title 5</a:t>
            </a:r>
            <a:r>
              <a:rPr lang="en-US" sz="2000" b="0" i="1" dirty="0">
                <a:solidFill>
                  <a:srgbClr val="333333"/>
                </a:solidFill>
                <a:effectLst/>
                <a:latin typeface="Verdana" panose="020B0604030504040204" pitchFamily="34" charset="0"/>
              </a:rPr>
              <a:t>, willfully fails, neglects, or refuses to make any of the reports, or knowingly files a false report, or induces, compels, or directs an injured employee to forego filing of any claim for compensation or other benefits provided under subchapter I of chapter 81 of title 5 or any extension or application thereof, or willfully retains any notice, report, claim, or paper which is required to be filed under that subchapter or any extension or application thereof, or regulations prescribed thereunder, </a:t>
            </a:r>
            <a:r>
              <a:rPr lang="en-US" sz="2000" b="1" i="1" u="sng" dirty="0">
                <a:solidFill>
                  <a:srgbClr val="333333"/>
                </a:solidFill>
                <a:effectLst/>
                <a:latin typeface="Verdana" panose="020B0604030504040204" pitchFamily="34" charset="0"/>
              </a:rPr>
              <a:t>shall be fined under this title or imprisoned not more than one year, or both.</a:t>
            </a:r>
            <a:endParaRPr lang="en-US" sz="2000" b="1" i="1" u="sng" dirty="0"/>
          </a:p>
          <a:p>
            <a:pPr marL="0" indent="0">
              <a:buNone/>
            </a:pPr>
            <a:endParaRPr lang="en-US" dirty="0"/>
          </a:p>
          <a:p>
            <a:pPr marL="0" indent="0">
              <a:buNone/>
            </a:pPr>
            <a:r>
              <a:rPr lang="en-US" b="1" dirty="0"/>
              <a:t>Only Dept. of Labor accepts or denies OWCP claims.</a:t>
            </a:r>
          </a:p>
          <a:p>
            <a:pPr marL="0" indent="0">
              <a:buNone/>
            </a:pPr>
            <a:endParaRPr lang="en-US" b="1" dirty="0"/>
          </a:p>
          <a:p>
            <a:pPr marL="0" indent="0">
              <a:buNone/>
            </a:pPr>
            <a:r>
              <a:rPr lang="en-US" b="1" dirty="0"/>
              <a:t>No one in Management can deny a claim.</a:t>
            </a:r>
          </a:p>
        </p:txBody>
      </p:sp>
    </p:spTree>
    <p:extLst>
      <p:ext uri="{BB962C8B-B14F-4D97-AF65-F5344CB8AC3E}">
        <p14:creationId xmlns:p14="http://schemas.microsoft.com/office/powerpoint/2010/main" val="12449440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D8B2C-7EC4-C4C8-581B-897616A55598}"/>
              </a:ext>
            </a:extLst>
          </p:cNvPr>
          <p:cNvSpPr>
            <a:spLocks noGrp="1"/>
          </p:cNvSpPr>
          <p:nvPr>
            <p:ph type="title"/>
          </p:nvPr>
        </p:nvSpPr>
        <p:spPr/>
        <p:txBody>
          <a:bodyPr/>
          <a:lstStyle/>
          <a:p>
            <a:pPr algn="ctr"/>
            <a:r>
              <a:rPr lang="en-US" b="1" dirty="0"/>
              <a:t>Question # 26</a:t>
            </a:r>
          </a:p>
        </p:txBody>
      </p:sp>
      <p:sp>
        <p:nvSpPr>
          <p:cNvPr id="3" name="Content Placeholder 2">
            <a:extLst>
              <a:ext uri="{FF2B5EF4-FFF2-40B4-BE49-F238E27FC236}">
                <a16:creationId xmlns:a16="http://schemas.microsoft.com/office/drawing/2014/main" id="{B3123E74-1EF3-2F80-C209-8712D8925821}"/>
              </a:ext>
            </a:extLst>
          </p:cNvPr>
          <p:cNvSpPr>
            <a:spLocks noGrp="1"/>
          </p:cNvSpPr>
          <p:nvPr>
            <p:ph idx="1"/>
          </p:nvPr>
        </p:nvSpPr>
        <p:spPr/>
        <p:txBody>
          <a:bodyPr/>
          <a:lstStyle/>
          <a:p>
            <a:pPr marL="0" indent="0">
              <a:buNone/>
            </a:pPr>
            <a:endParaRPr lang="en-US" dirty="0"/>
          </a:p>
          <a:p>
            <a:pPr marL="0" indent="0">
              <a:buNone/>
            </a:pPr>
            <a:r>
              <a:rPr lang="en-US" dirty="0"/>
              <a:t>DOI = Date of Injury </a:t>
            </a:r>
          </a:p>
          <a:p>
            <a:pPr marL="0" indent="0">
              <a:buNone/>
            </a:pPr>
            <a:r>
              <a:rPr lang="en-US" dirty="0"/>
              <a:t>Date COP begins is the day after the injury.</a:t>
            </a:r>
          </a:p>
        </p:txBody>
      </p:sp>
    </p:spTree>
    <p:extLst>
      <p:ext uri="{BB962C8B-B14F-4D97-AF65-F5344CB8AC3E}">
        <p14:creationId xmlns:p14="http://schemas.microsoft.com/office/powerpoint/2010/main" val="32357001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CB60AF-1C2F-43B6-1729-12E6E4FCF479}"/>
              </a:ext>
            </a:extLst>
          </p:cNvPr>
          <p:cNvSpPr>
            <a:spLocks noGrp="1"/>
          </p:cNvSpPr>
          <p:nvPr>
            <p:ph type="title"/>
          </p:nvPr>
        </p:nvSpPr>
        <p:spPr/>
        <p:txBody>
          <a:bodyPr/>
          <a:lstStyle/>
          <a:p>
            <a:r>
              <a:rPr lang="en-US" b="1" dirty="0"/>
              <a:t>Questions #28, 29, and 35</a:t>
            </a:r>
            <a:endParaRPr lang="en-US" dirty="0"/>
          </a:p>
        </p:txBody>
      </p:sp>
      <p:sp>
        <p:nvSpPr>
          <p:cNvPr id="3" name="Content Placeholder 2">
            <a:extLst>
              <a:ext uri="{FF2B5EF4-FFF2-40B4-BE49-F238E27FC236}">
                <a16:creationId xmlns:a16="http://schemas.microsoft.com/office/drawing/2014/main" id="{0ADBAA03-7385-B096-259E-7F4155F0AE02}"/>
              </a:ext>
            </a:extLst>
          </p:cNvPr>
          <p:cNvSpPr>
            <a:spLocks noGrp="1"/>
          </p:cNvSpPr>
          <p:nvPr>
            <p:ph idx="1"/>
          </p:nvPr>
        </p:nvSpPr>
        <p:spPr/>
        <p:txBody>
          <a:bodyPr/>
          <a:lstStyle/>
          <a:p>
            <a:pPr marL="0" indent="0">
              <a:buNone/>
            </a:pPr>
            <a:endParaRPr lang="en-US" dirty="0"/>
          </a:p>
          <a:p>
            <a:pPr marL="0" indent="0">
              <a:buNone/>
            </a:pPr>
            <a:r>
              <a:rPr lang="en-US" dirty="0"/>
              <a:t>28 should be answered Yes.</a:t>
            </a:r>
          </a:p>
          <a:p>
            <a:pPr marL="0" indent="0">
              <a:buNone/>
            </a:pPr>
            <a:r>
              <a:rPr lang="en-US" dirty="0"/>
              <a:t>29 should be answered No.</a:t>
            </a:r>
          </a:p>
          <a:p>
            <a:pPr marL="0" indent="0">
              <a:buNone/>
            </a:pPr>
            <a:r>
              <a:rPr lang="en-US" dirty="0"/>
              <a:t>35 should be answered Yes.</a:t>
            </a:r>
          </a:p>
          <a:p>
            <a:pPr marL="0" indent="0">
              <a:buNone/>
            </a:pPr>
            <a:endParaRPr lang="en-US" dirty="0"/>
          </a:p>
          <a:p>
            <a:pPr marL="0" indent="0">
              <a:buNone/>
            </a:pPr>
            <a:r>
              <a:rPr lang="en-US" dirty="0"/>
              <a:t>Verify these questions are answered correctly so that the claim is not denied.</a:t>
            </a:r>
          </a:p>
        </p:txBody>
      </p:sp>
    </p:spTree>
    <p:extLst>
      <p:ext uri="{BB962C8B-B14F-4D97-AF65-F5344CB8AC3E}">
        <p14:creationId xmlns:p14="http://schemas.microsoft.com/office/powerpoint/2010/main" val="23344239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7726E-A57F-C03B-3389-60ED02F4E2CF}"/>
              </a:ext>
            </a:extLst>
          </p:cNvPr>
          <p:cNvSpPr>
            <a:spLocks noGrp="1"/>
          </p:cNvSpPr>
          <p:nvPr>
            <p:ph type="title"/>
          </p:nvPr>
        </p:nvSpPr>
        <p:spPr/>
        <p:txBody>
          <a:bodyPr/>
          <a:lstStyle/>
          <a:p>
            <a:r>
              <a:rPr lang="en-US" b="1" dirty="0"/>
              <a:t>If an agent retains their own attorney.</a:t>
            </a:r>
          </a:p>
        </p:txBody>
      </p:sp>
      <p:sp>
        <p:nvSpPr>
          <p:cNvPr id="3" name="Content Placeholder 2">
            <a:extLst>
              <a:ext uri="{FF2B5EF4-FFF2-40B4-BE49-F238E27FC236}">
                <a16:creationId xmlns:a16="http://schemas.microsoft.com/office/drawing/2014/main" id="{418CEB4B-7103-6D15-1AD9-E097A300AA5E}"/>
              </a:ext>
            </a:extLst>
          </p:cNvPr>
          <p:cNvSpPr>
            <a:spLocks noGrp="1"/>
          </p:cNvSpPr>
          <p:nvPr>
            <p:ph idx="1"/>
          </p:nvPr>
        </p:nvSpPr>
        <p:spPr/>
        <p:txBody>
          <a:bodyPr/>
          <a:lstStyle/>
          <a:p>
            <a:pPr marL="0" indent="0">
              <a:buNone/>
            </a:pPr>
            <a:endParaRPr lang="en-US" dirty="0"/>
          </a:p>
          <a:p>
            <a:pPr marL="0" indent="0">
              <a:buNone/>
            </a:pPr>
            <a:r>
              <a:rPr lang="en-US" dirty="0"/>
              <a:t>Advise agent to listen to their OWCP attorney.  We can be held liable and sued if we interfere.  Follow up with an e-mail to agent and CC the Union President advising to follow attorney advice and disregard any union advice. </a:t>
            </a:r>
          </a:p>
          <a:p>
            <a:pPr marL="0" indent="0">
              <a:buNone/>
            </a:pPr>
            <a:endParaRPr lang="en-US" dirty="0"/>
          </a:p>
          <a:p>
            <a:pPr marL="0" indent="0">
              <a:buNone/>
            </a:pPr>
            <a:r>
              <a:rPr lang="en-US" dirty="0"/>
              <a:t>If a member request that the union provide them with an attorney, do we provide an attorney to them?</a:t>
            </a:r>
          </a:p>
        </p:txBody>
      </p:sp>
    </p:spTree>
    <p:extLst>
      <p:ext uri="{BB962C8B-B14F-4D97-AF65-F5344CB8AC3E}">
        <p14:creationId xmlns:p14="http://schemas.microsoft.com/office/powerpoint/2010/main" val="27863155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DF9AF-63C7-4B93-9862-F32F8667D27E}"/>
              </a:ext>
            </a:extLst>
          </p:cNvPr>
          <p:cNvSpPr>
            <a:spLocks noGrp="1"/>
          </p:cNvSpPr>
          <p:nvPr>
            <p:ph type="title"/>
          </p:nvPr>
        </p:nvSpPr>
        <p:spPr/>
        <p:txBody>
          <a:bodyPr/>
          <a:lstStyle/>
          <a:p>
            <a:r>
              <a:rPr lang="en-US" b="1" dirty="0"/>
              <a:t>Usually, we do not Provide Attorneys</a:t>
            </a:r>
          </a:p>
        </p:txBody>
      </p:sp>
      <p:sp>
        <p:nvSpPr>
          <p:cNvPr id="3" name="Content Placeholder 2">
            <a:extLst>
              <a:ext uri="{FF2B5EF4-FFF2-40B4-BE49-F238E27FC236}">
                <a16:creationId xmlns:a16="http://schemas.microsoft.com/office/drawing/2014/main" id="{8271D5A4-3F5D-1C24-6040-3011445172FE}"/>
              </a:ext>
            </a:extLst>
          </p:cNvPr>
          <p:cNvSpPr>
            <a:spLocks noGrp="1"/>
          </p:cNvSpPr>
          <p:nvPr>
            <p:ph idx="1"/>
          </p:nvPr>
        </p:nvSpPr>
        <p:spPr/>
        <p:txBody>
          <a:bodyPr/>
          <a:lstStyle/>
          <a:p>
            <a:r>
              <a:rPr lang="en-US" dirty="0"/>
              <a:t>We do not provide lawyers for OWCP issues as a regular steward. </a:t>
            </a:r>
          </a:p>
          <a:p>
            <a:r>
              <a:rPr lang="en-US" dirty="0"/>
              <a:t>We do not need to represent non-members.</a:t>
            </a:r>
          </a:p>
          <a:p>
            <a:r>
              <a:rPr lang="en-US" dirty="0"/>
              <a:t>If an employee requests an attorney, have them talk to their Vice President or President of Local 2913.  The President or E-board can contact NBPC to review if a lawyer is possible.  This is only when an employee wants a lawyer paid by the union.  Blue It will Sure 123 go ahead They always have the right to pay for their own attorney.  </a:t>
            </a:r>
          </a:p>
        </p:txBody>
      </p:sp>
    </p:spTree>
    <p:extLst>
      <p:ext uri="{BB962C8B-B14F-4D97-AF65-F5344CB8AC3E}">
        <p14:creationId xmlns:p14="http://schemas.microsoft.com/office/powerpoint/2010/main" val="1676870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A3B20-68A0-9DFC-E12A-12C481CFD047}"/>
              </a:ext>
            </a:extLst>
          </p:cNvPr>
          <p:cNvSpPr>
            <a:spLocks noGrp="1"/>
          </p:cNvSpPr>
          <p:nvPr>
            <p:ph type="title"/>
          </p:nvPr>
        </p:nvSpPr>
        <p:spPr/>
        <p:txBody>
          <a:bodyPr/>
          <a:lstStyle/>
          <a:p>
            <a:r>
              <a:rPr lang="en-US" b="1" dirty="0"/>
              <a:t>What to do if you contract COVID 19 at work?</a:t>
            </a:r>
          </a:p>
        </p:txBody>
      </p:sp>
      <p:sp>
        <p:nvSpPr>
          <p:cNvPr id="3" name="Content Placeholder 2">
            <a:extLst>
              <a:ext uri="{FF2B5EF4-FFF2-40B4-BE49-F238E27FC236}">
                <a16:creationId xmlns:a16="http://schemas.microsoft.com/office/drawing/2014/main" id="{25F8ABBA-84B5-D6BB-BD7E-0706181FE2CF}"/>
              </a:ext>
            </a:extLst>
          </p:cNvPr>
          <p:cNvSpPr>
            <a:spLocks noGrp="1"/>
          </p:cNvSpPr>
          <p:nvPr>
            <p:ph idx="1"/>
          </p:nvPr>
        </p:nvSpPr>
        <p:spPr>
          <a:xfrm>
            <a:off x="152399" y="1757082"/>
            <a:ext cx="11824447" cy="4419881"/>
          </a:xfrm>
        </p:spPr>
        <p:txBody>
          <a:bodyPr/>
          <a:lstStyle/>
          <a:p>
            <a:pPr marL="0" indent="0">
              <a:buNone/>
            </a:pPr>
            <a:r>
              <a:rPr lang="en-US" sz="2000" dirty="0"/>
              <a:t>1. Contact you supervisor in writing, use e-mail, and CC/BCC yourself.</a:t>
            </a:r>
          </a:p>
          <a:p>
            <a:pPr marL="0" indent="0">
              <a:buNone/>
            </a:pPr>
            <a:r>
              <a:rPr lang="en-US" sz="2000" dirty="0"/>
              <a:t>2. Fill CA-1 ASAP, you must fill out CA-1 through </a:t>
            </a:r>
            <a:r>
              <a:rPr lang="en-US" sz="2000" u="sng" dirty="0">
                <a:hlinkClick r:id="rId2"/>
              </a:rPr>
              <a:t>www.ecomp.dol.gov</a:t>
            </a:r>
            <a:r>
              <a:rPr lang="en-US" sz="2000" u="sng" dirty="0"/>
              <a:t>  </a:t>
            </a:r>
            <a:r>
              <a:rPr lang="en-US" sz="2000" dirty="0"/>
              <a:t>You must register and complete the </a:t>
            </a:r>
          </a:p>
          <a:p>
            <a:pPr marL="0" indent="0">
              <a:buNone/>
            </a:pPr>
            <a:r>
              <a:rPr lang="en-US" sz="2000" dirty="0"/>
              <a:t>COVID 19 CA-1.</a:t>
            </a:r>
          </a:p>
          <a:p>
            <a:pPr marL="0" indent="0">
              <a:buNone/>
            </a:pPr>
            <a:r>
              <a:rPr lang="en-US" sz="2000" dirty="0"/>
              <a:t>3. </a:t>
            </a:r>
            <a:r>
              <a:rPr lang="en-US" sz="2000" b="1" u="sng" dirty="0"/>
              <a:t>DO NOT </a:t>
            </a:r>
            <a:r>
              <a:rPr lang="en-US" sz="2000" dirty="0"/>
              <a:t>request Weather and Safety Leave, the agency will try and tell you to do that.  If it is a work-related injury or COVID 19 it is a CA-1.</a:t>
            </a:r>
          </a:p>
          <a:p>
            <a:pPr marL="0" indent="0">
              <a:buNone/>
            </a:pPr>
            <a:r>
              <a:rPr lang="en-US" sz="2000" dirty="0"/>
              <a:t>4. Provide the agency with the positive COVID test in writing, meaning scan the test and e-mail it to your supervisor and HR.</a:t>
            </a:r>
          </a:p>
          <a:p>
            <a:pPr marL="0" indent="0">
              <a:buNone/>
            </a:pPr>
            <a:r>
              <a:rPr lang="en-US" sz="2000" dirty="0"/>
              <a:t>5. Home test is not accepted by Dept. of Labor.</a:t>
            </a:r>
          </a:p>
          <a:p>
            <a:pPr marL="0" indent="0">
              <a:buNone/>
            </a:pPr>
            <a:r>
              <a:rPr lang="en-US" sz="2000" dirty="0"/>
              <a:t>6. After you complete the CA-1 and you have provided the positive test results, the agency should give you a case/ file number within a few days.  If they do not, ask for it.  As soon as you receive the case number go to </a:t>
            </a:r>
            <a:r>
              <a:rPr lang="en-US" sz="2000" dirty="0" err="1"/>
              <a:t>ecomp</a:t>
            </a:r>
            <a:r>
              <a:rPr lang="en-US" sz="2000" dirty="0"/>
              <a:t> website and upload the positive test result yourself.</a:t>
            </a:r>
          </a:p>
          <a:p>
            <a:pPr marL="0" indent="0">
              <a:buNone/>
            </a:pPr>
            <a:r>
              <a:rPr lang="en-US" sz="2000" dirty="0"/>
              <a:t>7. If you have additional question contact your local union.  </a:t>
            </a:r>
            <a:r>
              <a:rPr lang="en-US" sz="2000" b="1" u="sng" dirty="0"/>
              <a:t>You must be a member </a:t>
            </a:r>
            <a:r>
              <a:rPr lang="en-US" sz="2000" dirty="0"/>
              <a:t>to receive OWCP assistance.</a:t>
            </a:r>
          </a:p>
        </p:txBody>
      </p:sp>
    </p:spTree>
    <p:extLst>
      <p:ext uri="{BB962C8B-B14F-4D97-AF65-F5344CB8AC3E}">
        <p14:creationId xmlns:p14="http://schemas.microsoft.com/office/powerpoint/2010/main" val="29966528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33CED-9137-7374-F697-6D9480A53164}"/>
              </a:ext>
            </a:extLst>
          </p:cNvPr>
          <p:cNvSpPr>
            <a:spLocks noGrp="1"/>
          </p:cNvSpPr>
          <p:nvPr>
            <p:ph type="title"/>
          </p:nvPr>
        </p:nvSpPr>
        <p:spPr/>
        <p:txBody>
          <a:bodyPr/>
          <a:lstStyle/>
          <a:p>
            <a:pPr algn="ctr"/>
            <a:r>
              <a:rPr lang="en-US" b="1" dirty="0"/>
              <a:t>What is FECA</a:t>
            </a:r>
          </a:p>
        </p:txBody>
      </p:sp>
      <p:sp>
        <p:nvSpPr>
          <p:cNvPr id="3" name="Content Placeholder 2">
            <a:extLst>
              <a:ext uri="{FF2B5EF4-FFF2-40B4-BE49-F238E27FC236}">
                <a16:creationId xmlns:a16="http://schemas.microsoft.com/office/drawing/2014/main" id="{92FD9846-9414-74EB-96D0-66DA532ADF7D}"/>
              </a:ext>
            </a:extLst>
          </p:cNvPr>
          <p:cNvSpPr>
            <a:spLocks noGrp="1"/>
          </p:cNvSpPr>
          <p:nvPr>
            <p:ph idx="1"/>
          </p:nvPr>
        </p:nvSpPr>
        <p:spPr/>
        <p:txBody>
          <a:bodyPr>
            <a:normAutofit/>
          </a:bodyPr>
          <a:lstStyle/>
          <a:p>
            <a:pPr marL="0" indent="0">
              <a:buNone/>
            </a:pPr>
            <a:r>
              <a:rPr lang="en-US" sz="4000" dirty="0"/>
              <a:t>The Federal Employees’ Compensation Act (FECA) provides coverage to federal civilian employees who have sustained work-related injuries or disease by providing appropriate monetary and medical benefits and help in returning for work.  Monetary benefits include compensation for lost wages and permanent impairment. </a:t>
            </a:r>
          </a:p>
        </p:txBody>
      </p:sp>
    </p:spTree>
    <p:extLst>
      <p:ext uri="{BB962C8B-B14F-4D97-AF65-F5344CB8AC3E}">
        <p14:creationId xmlns:p14="http://schemas.microsoft.com/office/powerpoint/2010/main" val="3887616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0C9C04-A663-2C13-ED80-DB53081FCB64}"/>
              </a:ext>
            </a:extLst>
          </p:cNvPr>
          <p:cNvSpPr>
            <a:spLocks noGrp="1"/>
          </p:cNvSpPr>
          <p:nvPr>
            <p:ph type="title"/>
          </p:nvPr>
        </p:nvSpPr>
        <p:spPr/>
        <p:txBody>
          <a:bodyPr/>
          <a:lstStyle/>
          <a:p>
            <a:pPr algn="ctr"/>
            <a:r>
              <a:rPr lang="en-US" b="0" i="0" dirty="0">
                <a:solidFill>
                  <a:srgbClr val="212121"/>
                </a:solidFill>
                <a:effectLst/>
                <a:latin typeface="Source Sans Pro Web"/>
              </a:rPr>
              <a:t>American Rescue Plan Act of 2021 (ARPA)</a:t>
            </a:r>
            <a:endParaRPr lang="en-US" b="1" dirty="0"/>
          </a:p>
        </p:txBody>
      </p:sp>
      <p:sp>
        <p:nvSpPr>
          <p:cNvPr id="3" name="Content Placeholder 2">
            <a:extLst>
              <a:ext uri="{FF2B5EF4-FFF2-40B4-BE49-F238E27FC236}">
                <a16:creationId xmlns:a16="http://schemas.microsoft.com/office/drawing/2014/main" id="{0175A4BA-BAA1-EE63-7188-247FDC9D67E7}"/>
              </a:ext>
            </a:extLst>
          </p:cNvPr>
          <p:cNvSpPr>
            <a:spLocks noGrp="1"/>
          </p:cNvSpPr>
          <p:nvPr>
            <p:ph idx="1"/>
          </p:nvPr>
        </p:nvSpPr>
        <p:spPr/>
        <p:txBody>
          <a:bodyPr/>
          <a:lstStyle/>
          <a:p>
            <a:pPr algn="l"/>
            <a:r>
              <a:rPr lang="en-US" b="0" i="0" dirty="0">
                <a:solidFill>
                  <a:srgbClr val="212121"/>
                </a:solidFill>
                <a:effectLst/>
                <a:latin typeface="Source Sans Pro Web"/>
              </a:rPr>
              <a:t>On March 11, 2021, the American Rescue Plan Act of 2021 (ARPA) was signed into law. This new legislation streamlined the process for federal workers diagnosed with COVID-19 to establish coverage under the FECA.</a:t>
            </a:r>
          </a:p>
          <a:p>
            <a:pPr algn="l"/>
            <a:r>
              <a:rPr lang="en-US" b="0" i="0" dirty="0">
                <a:solidFill>
                  <a:srgbClr val="212121"/>
                </a:solidFill>
                <a:effectLst/>
                <a:latin typeface="Source Sans Pro Web"/>
              </a:rPr>
              <a:t>On April 28, 2021, the FECA Program issued FECA Bulletin 21-09, which provided detailed processing procedures for claims for COVID-19 filed under the ARPA.</a:t>
            </a:r>
          </a:p>
          <a:p>
            <a:pPr marL="0" indent="0">
              <a:buNone/>
            </a:pPr>
            <a:endParaRPr lang="en-US" dirty="0"/>
          </a:p>
        </p:txBody>
      </p:sp>
    </p:spTree>
    <p:extLst>
      <p:ext uri="{BB962C8B-B14F-4D97-AF65-F5344CB8AC3E}">
        <p14:creationId xmlns:p14="http://schemas.microsoft.com/office/powerpoint/2010/main" val="517889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391E5-00EF-D97A-6216-88356BD9B3F7}"/>
              </a:ext>
            </a:extLst>
          </p:cNvPr>
          <p:cNvSpPr>
            <a:spLocks noGrp="1"/>
          </p:cNvSpPr>
          <p:nvPr>
            <p:ph type="title"/>
          </p:nvPr>
        </p:nvSpPr>
        <p:spPr/>
        <p:txBody>
          <a:bodyPr/>
          <a:lstStyle/>
          <a:p>
            <a:pPr algn="ctr"/>
            <a:r>
              <a:rPr lang="en-US" b="1" dirty="0"/>
              <a:t>FECA Bulletin No. 20-05</a:t>
            </a:r>
          </a:p>
        </p:txBody>
      </p:sp>
      <p:sp>
        <p:nvSpPr>
          <p:cNvPr id="3" name="Content Placeholder 2">
            <a:extLst>
              <a:ext uri="{FF2B5EF4-FFF2-40B4-BE49-F238E27FC236}">
                <a16:creationId xmlns:a16="http://schemas.microsoft.com/office/drawing/2014/main" id="{612FE504-D1F2-1FC6-E230-C3CA20AC56C0}"/>
              </a:ext>
            </a:extLst>
          </p:cNvPr>
          <p:cNvSpPr>
            <a:spLocks noGrp="1"/>
          </p:cNvSpPr>
          <p:nvPr>
            <p:ph idx="1"/>
          </p:nvPr>
        </p:nvSpPr>
        <p:spPr/>
        <p:txBody>
          <a:bodyPr>
            <a:normAutofit/>
          </a:bodyPr>
          <a:lstStyle/>
          <a:p>
            <a:r>
              <a:rPr lang="en-US" dirty="0"/>
              <a:t>Defines Border Patrol Agents and members who work with BPAs as being considered “high-risk employment”</a:t>
            </a:r>
          </a:p>
          <a:p>
            <a:r>
              <a:rPr lang="en-US" dirty="0"/>
              <a:t>Action 3 Specifies no Doctor’s note is needed for COVID-19 claim.</a:t>
            </a:r>
          </a:p>
          <a:p>
            <a:pPr marL="0" indent="0">
              <a:buNone/>
            </a:pPr>
            <a:r>
              <a:rPr lang="en-US" dirty="0"/>
              <a:t>Only a Positive PCR or Antigen Test.</a:t>
            </a:r>
          </a:p>
          <a:p>
            <a:pPr marL="0" indent="0">
              <a:buNone/>
            </a:pPr>
            <a:endParaRPr lang="en-US" sz="2200" b="0" i="0" dirty="0">
              <a:solidFill>
                <a:srgbClr val="212121"/>
              </a:solidFill>
              <a:effectLst/>
              <a:latin typeface="Source Sans Pro Web"/>
            </a:endParaRPr>
          </a:p>
          <a:p>
            <a:pPr marL="0" indent="0">
              <a:buNone/>
            </a:pPr>
            <a:r>
              <a:rPr lang="en-US" sz="2200" b="0" i="0" dirty="0">
                <a:solidFill>
                  <a:srgbClr val="212121"/>
                </a:solidFill>
                <a:effectLst/>
                <a:latin typeface="Source Sans Pro Web"/>
              </a:rPr>
              <a:t>“EXPOSURE FROM HIGH-RISK EMPLOYMENT: If a COVID-19 claim is filed by a person in high-risk employment (by job category or otherwise confirmed by the employer</a:t>
            </a:r>
            <a:r>
              <a:rPr lang="en-US" sz="2200" b="0" i="0" u="sng" baseline="30000" dirty="0">
                <a:solidFill>
                  <a:srgbClr val="0071BC"/>
                </a:solidFill>
                <a:effectLst/>
                <a:latin typeface="Source Sans Pro Web"/>
                <a:hlinkClick r:id="rId2"/>
              </a:rPr>
              <a:t>1</a:t>
            </a:r>
            <a:r>
              <a:rPr lang="en-US" sz="2200" b="0" i="0" dirty="0">
                <a:solidFill>
                  <a:srgbClr val="212121"/>
                </a:solidFill>
                <a:effectLst/>
                <a:latin typeface="Source Sans Pro Web"/>
              </a:rPr>
              <a:t>), OWCP DFEC will accept that the exposure to COVID-19 was proximately caused by the nature of the employment. If the employer supports the claim and that the exposure occurred, and the CA-1 is filed within 30 days, the employee is eligible to receive Continuation of Pay for up to 45 days.”</a:t>
            </a:r>
          </a:p>
          <a:p>
            <a:pPr marL="0" indent="0">
              <a:buNone/>
            </a:pPr>
            <a:endParaRPr lang="en-US" dirty="0"/>
          </a:p>
        </p:txBody>
      </p:sp>
    </p:spTree>
    <p:extLst>
      <p:ext uri="{BB962C8B-B14F-4D97-AF65-F5344CB8AC3E}">
        <p14:creationId xmlns:p14="http://schemas.microsoft.com/office/powerpoint/2010/main" val="26221459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22824-BA64-D931-B841-07CFF3252428}"/>
              </a:ext>
            </a:extLst>
          </p:cNvPr>
          <p:cNvSpPr>
            <a:spLocks noGrp="1"/>
          </p:cNvSpPr>
          <p:nvPr>
            <p:ph type="title"/>
          </p:nvPr>
        </p:nvSpPr>
        <p:spPr/>
        <p:txBody>
          <a:bodyPr/>
          <a:lstStyle/>
          <a:p>
            <a:pPr algn="ctr"/>
            <a:r>
              <a:rPr lang="en-US" b="1" dirty="0"/>
              <a:t>FECA Claims due to COVID-19</a:t>
            </a:r>
          </a:p>
        </p:txBody>
      </p:sp>
      <p:sp>
        <p:nvSpPr>
          <p:cNvPr id="3" name="Content Placeholder 2">
            <a:extLst>
              <a:ext uri="{FF2B5EF4-FFF2-40B4-BE49-F238E27FC236}">
                <a16:creationId xmlns:a16="http://schemas.microsoft.com/office/drawing/2014/main" id="{1AACCC9D-CD87-584D-AADA-8D3381F5C96F}"/>
              </a:ext>
            </a:extLst>
          </p:cNvPr>
          <p:cNvSpPr>
            <a:spLocks noGrp="1"/>
          </p:cNvSpPr>
          <p:nvPr>
            <p:ph idx="1"/>
          </p:nvPr>
        </p:nvSpPr>
        <p:spPr/>
        <p:txBody>
          <a:bodyPr>
            <a:normAutofit/>
          </a:bodyPr>
          <a:lstStyle/>
          <a:p>
            <a:pPr marL="0" indent="0" algn="ctr">
              <a:buNone/>
            </a:pPr>
            <a:r>
              <a:rPr lang="en-US" b="1" i="0" dirty="0">
                <a:solidFill>
                  <a:srgbClr val="212121"/>
                </a:solidFill>
                <a:effectLst/>
                <a:latin typeface="Merriweather" panose="020B0604020202020204" pitchFamily="2" charset="0"/>
              </a:rPr>
              <a:t>- Updated on February 15, 2022 -</a:t>
            </a:r>
          </a:p>
          <a:p>
            <a:pPr algn="l"/>
            <a:endParaRPr lang="en-US" sz="2000" b="1" i="0" dirty="0">
              <a:solidFill>
                <a:srgbClr val="212121"/>
              </a:solidFill>
              <a:effectLst/>
              <a:latin typeface="Merriweather" panose="020B0604020202020204" pitchFamily="2" charset="0"/>
            </a:endParaRPr>
          </a:p>
          <a:p>
            <a:pPr algn="l"/>
            <a:endParaRPr lang="en-US" sz="2000" b="1" dirty="0">
              <a:solidFill>
                <a:srgbClr val="212121"/>
              </a:solidFill>
              <a:latin typeface="Merriweather" panose="020B0604020202020204" pitchFamily="2" charset="0"/>
            </a:endParaRPr>
          </a:p>
          <a:p>
            <a:pPr algn="l"/>
            <a:r>
              <a:rPr lang="en-US" sz="2000" b="1" i="0" dirty="0">
                <a:solidFill>
                  <a:srgbClr val="212121"/>
                </a:solidFill>
                <a:effectLst/>
                <a:latin typeface="Merriweather" panose="020B0604020202020204" pitchFamily="2" charset="0"/>
              </a:rPr>
              <a:t>COVID-19 and Federal Workers’ Compensation</a:t>
            </a:r>
          </a:p>
          <a:p>
            <a:pPr algn="l"/>
            <a:r>
              <a:rPr lang="en-US" sz="2000" b="0" i="0" dirty="0">
                <a:solidFill>
                  <a:srgbClr val="212121"/>
                </a:solidFill>
                <a:effectLst/>
                <a:latin typeface="Source Sans Pro Web"/>
              </a:rPr>
              <a:t>The American Rescue Plan Act of 2021 (ARPA) makes it much easier for federal workers diagnosed with COVID-19 to establish coverage under the Federal Employees’ Compensation Act (FECA). To establish a COVID-19 claim, you simply need to establish:</a:t>
            </a:r>
          </a:p>
          <a:p>
            <a:pPr algn="l" fontAlgn="t">
              <a:buFont typeface="Arial" panose="020B0604020202020204" pitchFamily="34" charset="0"/>
              <a:buChar char="•"/>
            </a:pPr>
            <a:r>
              <a:rPr lang="en-US" sz="2000" b="0" i="0" dirty="0">
                <a:solidFill>
                  <a:srgbClr val="212121"/>
                </a:solidFill>
                <a:effectLst/>
                <a:latin typeface="Source Sans Pro Web"/>
              </a:rPr>
              <a:t>You were diagnosed with COVID-19 via a positive test result (</a:t>
            </a:r>
            <a:r>
              <a:rPr lang="en-US" sz="2000" b="0" i="1" u="sng" dirty="0">
                <a:solidFill>
                  <a:srgbClr val="212121"/>
                </a:solidFill>
                <a:effectLst/>
                <a:latin typeface="Source Sans Pro Web"/>
              </a:rPr>
              <a:t>excluding</a:t>
            </a:r>
            <a:r>
              <a:rPr lang="en-US" sz="2000" b="0" i="0" u="sng" dirty="0">
                <a:solidFill>
                  <a:srgbClr val="212121"/>
                </a:solidFill>
                <a:effectLst/>
                <a:latin typeface="Source Sans Pro Web"/>
              </a:rPr>
              <a:t> home tests</a:t>
            </a:r>
            <a:r>
              <a:rPr lang="en-US" sz="2000" b="0" i="0" dirty="0">
                <a:solidFill>
                  <a:srgbClr val="212121"/>
                </a:solidFill>
                <a:effectLst/>
                <a:latin typeface="Source Sans Pro Web"/>
              </a:rPr>
              <a:t>) or medical professional</a:t>
            </a:r>
            <a:r>
              <a:rPr lang="en-US" sz="2000" b="0" i="0" baseline="30000" dirty="0">
                <a:solidFill>
                  <a:srgbClr val="212121"/>
                </a:solidFill>
                <a:effectLst/>
                <a:latin typeface="Source Sans Pro Web"/>
              </a:rPr>
              <a:t>1</a:t>
            </a:r>
            <a:r>
              <a:rPr lang="en-US" sz="2000" b="0" i="0" dirty="0">
                <a:solidFill>
                  <a:srgbClr val="212121"/>
                </a:solidFill>
                <a:effectLst/>
                <a:latin typeface="Source Sans Pro Web"/>
              </a:rPr>
              <a:t>; </a:t>
            </a:r>
            <a:r>
              <a:rPr lang="en-US" sz="2000" b="1" i="0" dirty="0">
                <a:solidFill>
                  <a:srgbClr val="212121"/>
                </a:solidFill>
                <a:effectLst/>
                <a:latin typeface="Source Sans Pro Web"/>
              </a:rPr>
              <a:t>and</a:t>
            </a:r>
            <a:endParaRPr lang="en-US" sz="2000" b="0" i="0" dirty="0">
              <a:solidFill>
                <a:srgbClr val="212121"/>
              </a:solidFill>
              <a:effectLst/>
              <a:latin typeface="Source Sans Pro Web"/>
            </a:endParaRPr>
          </a:p>
          <a:p>
            <a:pPr algn="l" fontAlgn="t">
              <a:buFont typeface="Arial" panose="020B0604020202020204" pitchFamily="34" charset="0"/>
              <a:buChar char="•"/>
            </a:pPr>
            <a:r>
              <a:rPr lang="en-US" sz="2000" b="0" i="0" dirty="0">
                <a:solidFill>
                  <a:srgbClr val="212121"/>
                </a:solidFill>
                <a:effectLst/>
                <a:latin typeface="Source Sans Pro Web"/>
              </a:rPr>
              <a:t>Within 21 days of your diagnosis of COVID-19, you carried out duties that required contact with patients, members of the public, or co-workers</a:t>
            </a:r>
            <a:r>
              <a:rPr lang="en-US" sz="2000" b="0" i="0" baseline="30000" dirty="0">
                <a:solidFill>
                  <a:srgbClr val="212121"/>
                </a:solidFill>
                <a:effectLst/>
                <a:latin typeface="Source Sans Pro Web"/>
              </a:rPr>
              <a:t>1</a:t>
            </a:r>
            <a:r>
              <a:rPr lang="en-US" sz="2000" b="0" i="0" dirty="0">
                <a:solidFill>
                  <a:srgbClr val="212121"/>
                </a:solidFill>
                <a:effectLst/>
                <a:latin typeface="Source Sans Pro Web"/>
              </a:rPr>
              <a:t>.</a:t>
            </a:r>
          </a:p>
          <a:p>
            <a:endParaRPr lang="en-US" dirty="0"/>
          </a:p>
        </p:txBody>
      </p:sp>
    </p:spTree>
    <p:extLst>
      <p:ext uri="{BB962C8B-B14F-4D97-AF65-F5344CB8AC3E}">
        <p14:creationId xmlns:p14="http://schemas.microsoft.com/office/powerpoint/2010/main" val="24502693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B0ED4-3616-F9C1-E344-14E072E688F9}"/>
              </a:ext>
            </a:extLst>
          </p:cNvPr>
          <p:cNvSpPr>
            <a:spLocks noGrp="1"/>
          </p:cNvSpPr>
          <p:nvPr>
            <p:ph type="title"/>
          </p:nvPr>
        </p:nvSpPr>
        <p:spPr>
          <a:xfrm>
            <a:off x="838200" y="365126"/>
            <a:ext cx="10515600" cy="943722"/>
          </a:xfrm>
        </p:spPr>
        <p:txBody>
          <a:bodyPr/>
          <a:lstStyle/>
          <a:p>
            <a:r>
              <a:rPr lang="en-US" b="1" dirty="0"/>
              <a:t>5 Elements for Conditions of Coverage</a:t>
            </a:r>
          </a:p>
        </p:txBody>
      </p:sp>
      <p:sp>
        <p:nvSpPr>
          <p:cNvPr id="3" name="Content Placeholder 2">
            <a:extLst>
              <a:ext uri="{FF2B5EF4-FFF2-40B4-BE49-F238E27FC236}">
                <a16:creationId xmlns:a16="http://schemas.microsoft.com/office/drawing/2014/main" id="{17B4B08F-A602-4A74-F793-7520767C0B7D}"/>
              </a:ext>
            </a:extLst>
          </p:cNvPr>
          <p:cNvSpPr>
            <a:spLocks noGrp="1"/>
          </p:cNvSpPr>
          <p:nvPr>
            <p:ph idx="1"/>
          </p:nvPr>
        </p:nvSpPr>
        <p:spPr/>
        <p:txBody>
          <a:bodyPr>
            <a:normAutofit/>
          </a:bodyPr>
          <a:lstStyle/>
          <a:p>
            <a:r>
              <a:rPr lang="en-US" sz="3600" dirty="0"/>
              <a:t>Timely</a:t>
            </a:r>
          </a:p>
          <a:p>
            <a:r>
              <a:rPr lang="en-US" sz="3600" dirty="0"/>
              <a:t>Must be a Federal Employee</a:t>
            </a:r>
          </a:p>
          <a:p>
            <a:r>
              <a:rPr lang="en-US" sz="3600" dirty="0"/>
              <a:t>Fact of Injury (Nexus)</a:t>
            </a:r>
          </a:p>
          <a:p>
            <a:r>
              <a:rPr lang="en-US" sz="3600" dirty="0"/>
              <a:t>Performance of Duty</a:t>
            </a:r>
          </a:p>
          <a:p>
            <a:r>
              <a:rPr lang="en-US" sz="3600" dirty="0"/>
              <a:t>Causal Relationship, established medical condition or injury from a physician.  Not a nurse or a P.A.</a:t>
            </a:r>
          </a:p>
        </p:txBody>
      </p:sp>
    </p:spTree>
    <p:extLst>
      <p:ext uri="{BB962C8B-B14F-4D97-AF65-F5344CB8AC3E}">
        <p14:creationId xmlns:p14="http://schemas.microsoft.com/office/powerpoint/2010/main" val="6671204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7E5C3-7670-9653-8359-A93AC5CC6034}"/>
              </a:ext>
            </a:extLst>
          </p:cNvPr>
          <p:cNvSpPr>
            <a:spLocks noGrp="1"/>
          </p:cNvSpPr>
          <p:nvPr>
            <p:ph type="title"/>
          </p:nvPr>
        </p:nvSpPr>
        <p:spPr/>
        <p:txBody>
          <a:bodyPr/>
          <a:lstStyle/>
          <a:p>
            <a:pPr algn="ctr"/>
            <a:r>
              <a:rPr lang="en-US" b="1" dirty="0"/>
              <a:t>The Five Elements in Depth</a:t>
            </a:r>
          </a:p>
        </p:txBody>
      </p:sp>
      <p:sp>
        <p:nvSpPr>
          <p:cNvPr id="3" name="Content Placeholder 2">
            <a:extLst>
              <a:ext uri="{FF2B5EF4-FFF2-40B4-BE49-F238E27FC236}">
                <a16:creationId xmlns:a16="http://schemas.microsoft.com/office/drawing/2014/main" id="{F788075F-EBEF-9582-899B-09A745017FCB}"/>
              </a:ext>
            </a:extLst>
          </p:cNvPr>
          <p:cNvSpPr>
            <a:spLocks noGrp="1"/>
          </p:cNvSpPr>
          <p:nvPr>
            <p:ph idx="1"/>
          </p:nvPr>
        </p:nvSpPr>
        <p:spPr/>
        <p:txBody>
          <a:bodyPr/>
          <a:lstStyle/>
          <a:p>
            <a:endParaRPr lang="en-US" dirty="0"/>
          </a:p>
          <a:p>
            <a:endParaRPr lang="en-US" dirty="0"/>
          </a:p>
          <a:p>
            <a:pPr marL="0" indent="0" algn="ctr">
              <a:buNone/>
            </a:pPr>
            <a:r>
              <a:rPr lang="en-US" sz="4800" dirty="0"/>
              <a:t>Searching Document CA-810 </a:t>
            </a:r>
          </a:p>
        </p:txBody>
      </p:sp>
    </p:spTree>
    <p:extLst>
      <p:ext uri="{BB962C8B-B14F-4D97-AF65-F5344CB8AC3E}">
        <p14:creationId xmlns:p14="http://schemas.microsoft.com/office/powerpoint/2010/main" val="35794184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F37C88-1200-5825-D0A4-86D730BF6A19}"/>
              </a:ext>
            </a:extLst>
          </p:cNvPr>
          <p:cNvSpPr>
            <a:spLocks noGrp="1"/>
          </p:cNvSpPr>
          <p:nvPr>
            <p:ph type="title"/>
          </p:nvPr>
        </p:nvSpPr>
        <p:spPr/>
        <p:txBody>
          <a:bodyPr/>
          <a:lstStyle/>
          <a:p>
            <a:pPr algn="ctr"/>
            <a:r>
              <a:rPr lang="en-US" b="1" dirty="0"/>
              <a:t>Chapter 3 of CA- 810</a:t>
            </a:r>
          </a:p>
        </p:txBody>
      </p:sp>
      <p:sp>
        <p:nvSpPr>
          <p:cNvPr id="3" name="Content Placeholder 2">
            <a:extLst>
              <a:ext uri="{FF2B5EF4-FFF2-40B4-BE49-F238E27FC236}">
                <a16:creationId xmlns:a16="http://schemas.microsoft.com/office/drawing/2014/main" id="{3C8C22FD-5CEC-2175-417D-EE05078D0B04}"/>
              </a:ext>
            </a:extLst>
          </p:cNvPr>
          <p:cNvSpPr>
            <a:spLocks noGrp="1"/>
          </p:cNvSpPr>
          <p:nvPr>
            <p:ph idx="1"/>
          </p:nvPr>
        </p:nvSpPr>
        <p:spPr/>
        <p:txBody>
          <a:bodyPr/>
          <a:lstStyle/>
          <a:p>
            <a:pPr marL="0" indent="0">
              <a:buNone/>
            </a:pPr>
            <a:endParaRPr lang="en-US" dirty="0"/>
          </a:p>
          <a:p>
            <a:pPr marL="0" indent="0">
              <a:buNone/>
            </a:pPr>
            <a:r>
              <a:rPr lang="en-US" dirty="0"/>
              <a:t>Under Chapter 3 of the CA-810, the five elements that must be met are explained in detail manner.  As a union steward, help the bargaining member identify and clearly explain these elements on their CA-1 to make sure their claim is processed correctly.</a:t>
            </a:r>
          </a:p>
          <a:p>
            <a:pPr marL="0" indent="0">
              <a:buNone/>
            </a:pPr>
            <a:endParaRPr lang="en-US" dirty="0"/>
          </a:p>
          <a:p>
            <a:pPr marL="0" indent="0">
              <a:buNone/>
            </a:pPr>
            <a:r>
              <a:rPr lang="en-US" dirty="0"/>
              <a:t>Chapter 3 Section 6 explains any exclusions when DOL would not cover any claims. Usually these involved willful misconduct, intention to bring about the injury or death of oneself or another, or intoxication.</a:t>
            </a:r>
          </a:p>
        </p:txBody>
      </p:sp>
    </p:spTree>
    <p:extLst>
      <p:ext uri="{BB962C8B-B14F-4D97-AF65-F5344CB8AC3E}">
        <p14:creationId xmlns:p14="http://schemas.microsoft.com/office/powerpoint/2010/main" val="9179295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C8EEB-9329-5FA3-3B44-8A8C8D3CAF00}"/>
              </a:ext>
            </a:extLst>
          </p:cNvPr>
          <p:cNvSpPr>
            <a:spLocks noGrp="1"/>
          </p:cNvSpPr>
          <p:nvPr>
            <p:ph type="title"/>
          </p:nvPr>
        </p:nvSpPr>
        <p:spPr/>
        <p:txBody>
          <a:bodyPr/>
          <a:lstStyle/>
          <a:p>
            <a:pPr algn="ctr"/>
            <a:r>
              <a:rPr lang="en-US" b="1" dirty="0"/>
              <a:t>OWCP Quality Control</a:t>
            </a:r>
          </a:p>
        </p:txBody>
      </p:sp>
      <p:sp>
        <p:nvSpPr>
          <p:cNvPr id="3" name="Content Placeholder 2">
            <a:extLst>
              <a:ext uri="{FF2B5EF4-FFF2-40B4-BE49-F238E27FC236}">
                <a16:creationId xmlns:a16="http://schemas.microsoft.com/office/drawing/2014/main" id="{8CFA6BD5-F270-EDBD-EE43-D64ED2FA0C82}"/>
              </a:ext>
            </a:extLst>
          </p:cNvPr>
          <p:cNvSpPr>
            <a:spLocks noGrp="1"/>
          </p:cNvSpPr>
          <p:nvPr>
            <p:ph idx="1"/>
          </p:nvPr>
        </p:nvSpPr>
        <p:spPr/>
        <p:txBody>
          <a:bodyPr/>
          <a:lstStyle/>
          <a:p>
            <a:endParaRPr lang="en-US" dirty="0"/>
          </a:p>
          <a:p>
            <a:r>
              <a:rPr lang="en-US" sz="3200" b="1" dirty="0"/>
              <a:t>202-693-0040</a:t>
            </a:r>
          </a:p>
          <a:p>
            <a:r>
              <a:rPr lang="en-US" dirty="0"/>
              <a:t>To talk to OWCP you must be designated by employee as their representative or have employee present.  </a:t>
            </a:r>
          </a:p>
          <a:p>
            <a:r>
              <a:rPr lang="en-US" dirty="0"/>
              <a:t>DOI, Employee Information, and Case Number is the information that is needed to access claim.</a:t>
            </a:r>
          </a:p>
        </p:txBody>
      </p:sp>
    </p:spTree>
    <p:extLst>
      <p:ext uri="{BB962C8B-B14F-4D97-AF65-F5344CB8AC3E}">
        <p14:creationId xmlns:p14="http://schemas.microsoft.com/office/powerpoint/2010/main" val="10913553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586FF-7A78-2362-4541-8A473D7E5F29}"/>
              </a:ext>
            </a:extLst>
          </p:cNvPr>
          <p:cNvSpPr>
            <a:spLocks noGrp="1"/>
          </p:cNvSpPr>
          <p:nvPr>
            <p:ph type="title"/>
          </p:nvPr>
        </p:nvSpPr>
        <p:spPr/>
        <p:txBody>
          <a:bodyPr/>
          <a:lstStyle/>
          <a:p>
            <a:pPr algn="ctr"/>
            <a:r>
              <a:rPr lang="en-US" b="1" dirty="0"/>
              <a:t>www.ecomp.dol.gov</a:t>
            </a:r>
          </a:p>
        </p:txBody>
      </p:sp>
      <p:sp>
        <p:nvSpPr>
          <p:cNvPr id="3" name="Content Placeholder 2">
            <a:extLst>
              <a:ext uri="{FF2B5EF4-FFF2-40B4-BE49-F238E27FC236}">
                <a16:creationId xmlns:a16="http://schemas.microsoft.com/office/drawing/2014/main" id="{C89AB1DB-A9E0-D4C7-988B-4A1F43EDCD60}"/>
              </a:ext>
            </a:extLst>
          </p:cNvPr>
          <p:cNvSpPr>
            <a:spLocks noGrp="1"/>
          </p:cNvSpPr>
          <p:nvPr>
            <p:ph idx="1"/>
          </p:nvPr>
        </p:nvSpPr>
        <p:spPr/>
        <p:txBody>
          <a:bodyPr/>
          <a:lstStyle/>
          <a:p>
            <a:endParaRPr lang="en-US" dirty="0"/>
          </a:p>
          <a:p>
            <a:r>
              <a:rPr lang="en-US" dirty="0"/>
              <a:t>You can upload documents to case through this website.  Only employee, family member, or doctor can/should upload documents.</a:t>
            </a:r>
          </a:p>
          <a:p>
            <a:r>
              <a:rPr lang="en-US" dirty="0" err="1"/>
              <a:t>Ecomp</a:t>
            </a:r>
            <a:r>
              <a:rPr lang="en-US" dirty="0"/>
              <a:t> can be accessed by personal computer.</a:t>
            </a:r>
          </a:p>
          <a:p>
            <a:r>
              <a:rPr lang="en-US" dirty="0"/>
              <a:t>No registered account is needed to upload documents</a:t>
            </a:r>
          </a:p>
          <a:p>
            <a:r>
              <a:rPr lang="en-US" dirty="0"/>
              <a:t>DOL may send you a questionnaire regarding your case.  It is the member’s job to not contradict the CA-1 with the questionnaire.</a:t>
            </a:r>
          </a:p>
        </p:txBody>
      </p:sp>
    </p:spTree>
    <p:extLst>
      <p:ext uri="{BB962C8B-B14F-4D97-AF65-F5344CB8AC3E}">
        <p14:creationId xmlns:p14="http://schemas.microsoft.com/office/powerpoint/2010/main" val="26862698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23ACEB-F4A1-7FF2-4317-27EE891310C7}"/>
              </a:ext>
            </a:extLst>
          </p:cNvPr>
          <p:cNvSpPr>
            <a:spLocks noGrp="1"/>
          </p:cNvSpPr>
          <p:nvPr>
            <p:ph type="title"/>
          </p:nvPr>
        </p:nvSpPr>
        <p:spPr>
          <a:xfrm>
            <a:off x="838200" y="365123"/>
            <a:ext cx="10515600" cy="836147"/>
          </a:xfrm>
        </p:spPr>
        <p:txBody>
          <a:bodyPr>
            <a:normAutofit/>
          </a:bodyPr>
          <a:lstStyle/>
          <a:p>
            <a:endParaRPr lang="en-US" dirty="0"/>
          </a:p>
        </p:txBody>
      </p:sp>
      <p:sp>
        <p:nvSpPr>
          <p:cNvPr id="3" name="Content Placeholder 2">
            <a:extLst>
              <a:ext uri="{FF2B5EF4-FFF2-40B4-BE49-F238E27FC236}">
                <a16:creationId xmlns:a16="http://schemas.microsoft.com/office/drawing/2014/main" id="{5C5E28AE-3550-4356-6AED-39166B50EC5E}"/>
              </a:ext>
            </a:extLst>
          </p:cNvPr>
          <p:cNvSpPr>
            <a:spLocks noGrp="1"/>
          </p:cNvSpPr>
          <p:nvPr>
            <p:ph idx="1"/>
          </p:nvPr>
        </p:nvSpPr>
        <p:spPr/>
        <p:txBody>
          <a:bodyPr/>
          <a:lstStyle/>
          <a:p>
            <a:pPr marL="0" indent="0">
              <a:buNone/>
            </a:pPr>
            <a:r>
              <a:rPr lang="en-US" sz="4400" dirty="0"/>
              <a:t>When uploading forms or doctor’s notes, keep the upload receipt number in case there are mistakes.  This number could save you if DOL claims that no record or form exists.  </a:t>
            </a:r>
          </a:p>
          <a:p>
            <a:pPr marL="0" indent="0">
              <a:buNone/>
            </a:pPr>
            <a:endParaRPr lang="en-US" dirty="0"/>
          </a:p>
        </p:txBody>
      </p:sp>
    </p:spTree>
    <p:extLst>
      <p:ext uri="{BB962C8B-B14F-4D97-AF65-F5344CB8AC3E}">
        <p14:creationId xmlns:p14="http://schemas.microsoft.com/office/powerpoint/2010/main" val="1135539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AA51B-120D-BE9F-9958-75F7E32438B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1C2E136-B322-8894-D308-092129F8A9D9}"/>
              </a:ext>
            </a:extLst>
          </p:cNvPr>
          <p:cNvSpPr>
            <a:spLocks noGrp="1"/>
          </p:cNvSpPr>
          <p:nvPr>
            <p:ph idx="1"/>
          </p:nvPr>
        </p:nvSpPr>
        <p:spPr/>
        <p:txBody>
          <a:bodyPr>
            <a:normAutofit/>
          </a:bodyPr>
          <a:lstStyle/>
          <a:p>
            <a:pPr marL="0" indent="0" algn="ctr">
              <a:buNone/>
            </a:pPr>
            <a:r>
              <a:rPr lang="en-US" sz="9600" dirty="0"/>
              <a:t>CA-1 Exercise</a:t>
            </a:r>
          </a:p>
          <a:p>
            <a:pPr marL="0" indent="0" algn="ctr">
              <a:buNone/>
            </a:pPr>
            <a:endParaRPr lang="en-US" sz="3200" dirty="0"/>
          </a:p>
          <a:p>
            <a:pPr marL="0" indent="0" algn="ctr">
              <a:buNone/>
            </a:pPr>
            <a:r>
              <a:rPr lang="en-US" sz="3200" dirty="0"/>
              <a:t>Fill out a CA-1 form as if you had contracted COVID-19 at work. </a:t>
            </a:r>
          </a:p>
        </p:txBody>
      </p:sp>
    </p:spTree>
    <p:extLst>
      <p:ext uri="{BB962C8B-B14F-4D97-AF65-F5344CB8AC3E}">
        <p14:creationId xmlns:p14="http://schemas.microsoft.com/office/powerpoint/2010/main" val="389612906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EFB56-C01C-3C81-6BD9-E636BAF2E81C}"/>
              </a:ext>
            </a:extLst>
          </p:cNvPr>
          <p:cNvSpPr>
            <a:spLocks noGrp="1"/>
          </p:cNvSpPr>
          <p:nvPr>
            <p:ph type="title"/>
          </p:nvPr>
        </p:nvSpPr>
        <p:spPr/>
        <p:txBody>
          <a:bodyPr/>
          <a:lstStyle/>
          <a:p>
            <a:pPr algn="ctr"/>
            <a:r>
              <a:rPr lang="en-US" b="1" dirty="0"/>
              <a:t>CA-1</a:t>
            </a:r>
          </a:p>
        </p:txBody>
      </p:sp>
      <p:sp>
        <p:nvSpPr>
          <p:cNvPr id="3" name="Content Placeholder 2">
            <a:extLst>
              <a:ext uri="{FF2B5EF4-FFF2-40B4-BE49-F238E27FC236}">
                <a16:creationId xmlns:a16="http://schemas.microsoft.com/office/drawing/2014/main" id="{569FA58F-90FC-7CB3-0F57-0B40F0B5C359}"/>
              </a:ext>
            </a:extLst>
          </p:cNvPr>
          <p:cNvSpPr>
            <a:spLocks noGrp="1"/>
          </p:cNvSpPr>
          <p:nvPr>
            <p:ph idx="1"/>
          </p:nvPr>
        </p:nvSpPr>
        <p:spPr/>
        <p:txBody>
          <a:bodyPr/>
          <a:lstStyle/>
          <a:p>
            <a:r>
              <a:rPr lang="en-US" b="1" dirty="0"/>
              <a:t>For Personal/Physical Injury </a:t>
            </a:r>
          </a:p>
          <a:p>
            <a:r>
              <a:rPr lang="en-US" dirty="0"/>
              <a:t>Any physical injury to include, one time incidence of injury, stress, strain or repetitive physical injury. </a:t>
            </a:r>
          </a:p>
          <a:p>
            <a:r>
              <a:rPr lang="en-US" dirty="0"/>
              <a:t>Employee files Within 72 hours of injury, no later than 30 days from date of injury for COP.  Can be filed as late as three years from date of injury. </a:t>
            </a:r>
          </a:p>
          <a:p>
            <a:r>
              <a:rPr lang="en-US" dirty="0"/>
              <a:t>Agency has 10 workdays from date of injury or from date of notification from employee to forward claim to DOL. Agencies should forward to DOL immediately, they should not wait for medical documentation.   </a:t>
            </a:r>
          </a:p>
        </p:txBody>
      </p:sp>
    </p:spTree>
    <p:extLst>
      <p:ext uri="{BB962C8B-B14F-4D97-AF65-F5344CB8AC3E}">
        <p14:creationId xmlns:p14="http://schemas.microsoft.com/office/powerpoint/2010/main" val="1695153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A145D8-A2F5-1FCF-15B8-4AFB9EE56DF1}"/>
              </a:ext>
            </a:extLst>
          </p:cNvPr>
          <p:cNvSpPr>
            <a:spLocks noGrp="1"/>
          </p:cNvSpPr>
          <p:nvPr>
            <p:ph type="title"/>
          </p:nvPr>
        </p:nvSpPr>
        <p:spPr/>
        <p:txBody>
          <a:bodyPr/>
          <a:lstStyle/>
          <a:p>
            <a:pPr algn="ctr"/>
            <a:r>
              <a:rPr lang="en-US" b="1" dirty="0"/>
              <a:t>CA-2</a:t>
            </a:r>
          </a:p>
        </p:txBody>
      </p:sp>
      <p:sp>
        <p:nvSpPr>
          <p:cNvPr id="3" name="Content Placeholder 2">
            <a:extLst>
              <a:ext uri="{FF2B5EF4-FFF2-40B4-BE49-F238E27FC236}">
                <a16:creationId xmlns:a16="http://schemas.microsoft.com/office/drawing/2014/main" id="{33E2B0AF-E533-5DD0-9520-18B111CCF899}"/>
              </a:ext>
            </a:extLst>
          </p:cNvPr>
          <p:cNvSpPr>
            <a:spLocks noGrp="1"/>
          </p:cNvSpPr>
          <p:nvPr>
            <p:ph idx="1"/>
          </p:nvPr>
        </p:nvSpPr>
        <p:spPr/>
        <p:txBody>
          <a:bodyPr/>
          <a:lstStyle/>
          <a:p>
            <a:r>
              <a:rPr lang="en-US" b="1" dirty="0"/>
              <a:t>Occupational Injury</a:t>
            </a:r>
          </a:p>
          <a:p>
            <a:r>
              <a:rPr lang="en-US" dirty="0"/>
              <a:t>Any occupational disease or injury of a repetitive nature. </a:t>
            </a:r>
          </a:p>
          <a:p>
            <a:r>
              <a:rPr lang="en-US" dirty="0"/>
              <a:t>Filed within 72 hours of injury. Can be filed as late as three years from date of injury or date of diagnosis. In addition, can be filed up to three years from the date of employee reasonably should have known of injury. </a:t>
            </a:r>
          </a:p>
          <a:p>
            <a:r>
              <a:rPr lang="en-US" dirty="0"/>
              <a:t>Agency has 5 workdays from date of injury or from date of notification from employee to forward claim to DOL. Agency should forward to DOL immediately, they should </a:t>
            </a:r>
            <a:r>
              <a:rPr lang="en-US" b="1" i="1" dirty="0"/>
              <a:t>not</a:t>
            </a:r>
            <a:r>
              <a:rPr lang="en-US" dirty="0"/>
              <a:t> wait for medical documentation </a:t>
            </a:r>
          </a:p>
        </p:txBody>
      </p:sp>
    </p:spTree>
    <p:extLst>
      <p:ext uri="{BB962C8B-B14F-4D97-AF65-F5344CB8AC3E}">
        <p14:creationId xmlns:p14="http://schemas.microsoft.com/office/powerpoint/2010/main" val="38462797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2567F-7A2C-8DC4-520A-8C914E8F7F0F}"/>
              </a:ext>
            </a:extLst>
          </p:cNvPr>
          <p:cNvSpPr>
            <a:spLocks noGrp="1"/>
          </p:cNvSpPr>
          <p:nvPr>
            <p:ph type="title"/>
          </p:nvPr>
        </p:nvSpPr>
        <p:spPr/>
        <p:txBody>
          <a:bodyPr/>
          <a:lstStyle/>
          <a:p>
            <a:pPr algn="ctr"/>
            <a:r>
              <a:rPr lang="en-US" b="1" dirty="0"/>
              <a:t>CA-7</a:t>
            </a:r>
          </a:p>
        </p:txBody>
      </p:sp>
      <p:sp>
        <p:nvSpPr>
          <p:cNvPr id="3" name="Content Placeholder 2">
            <a:extLst>
              <a:ext uri="{FF2B5EF4-FFF2-40B4-BE49-F238E27FC236}">
                <a16:creationId xmlns:a16="http://schemas.microsoft.com/office/drawing/2014/main" id="{B062FCB9-AAF1-0150-AE42-146D83D1972F}"/>
              </a:ext>
            </a:extLst>
          </p:cNvPr>
          <p:cNvSpPr>
            <a:spLocks noGrp="1"/>
          </p:cNvSpPr>
          <p:nvPr>
            <p:ph idx="1"/>
          </p:nvPr>
        </p:nvSpPr>
        <p:spPr/>
        <p:txBody>
          <a:bodyPr/>
          <a:lstStyle/>
          <a:p>
            <a:r>
              <a:rPr lang="en-US" b="1" dirty="0"/>
              <a:t>Compensation for Wage Loss</a:t>
            </a:r>
          </a:p>
          <a:p>
            <a:r>
              <a:rPr lang="en-US" dirty="0"/>
              <a:t>Compensation for wage loss in the event of time loss for an occupational injury or illness, or upon cessation of COP. </a:t>
            </a:r>
          </a:p>
          <a:p>
            <a:r>
              <a:rPr lang="en-US" dirty="0"/>
              <a:t>Employees should obtain form from their supervisor on the 30th day of COP, or immediately in the event of an occupational injury wage loss. Employees should obtain information from their treating physician and to their supervisor as soon as possible. </a:t>
            </a:r>
          </a:p>
          <a:p>
            <a:r>
              <a:rPr lang="en-US" dirty="0"/>
              <a:t>Agency must file CA-7 within 10 working days of receipt. Supervisor is responsible for providing CA-7 to employee on 30th date of COP. </a:t>
            </a:r>
          </a:p>
        </p:txBody>
      </p:sp>
    </p:spTree>
    <p:extLst>
      <p:ext uri="{BB962C8B-B14F-4D97-AF65-F5344CB8AC3E}">
        <p14:creationId xmlns:p14="http://schemas.microsoft.com/office/powerpoint/2010/main" val="13698169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CC9A9-9D9D-EC93-9687-DC690A015995}"/>
              </a:ext>
            </a:extLst>
          </p:cNvPr>
          <p:cNvSpPr>
            <a:spLocks noGrp="1"/>
          </p:cNvSpPr>
          <p:nvPr>
            <p:ph type="title"/>
          </p:nvPr>
        </p:nvSpPr>
        <p:spPr/>
        <p:txBody>
          <a:bodyPr/>
          <a:lstStyle/>
          <a:p>
            <a:pPr algn="ctr"/>
            <a:r>
              <a:rPr lang="en-US" b="1" dirty="0"/>
              <a:t>CA-16 </a:t>
            </a:r>
          </a:p>
        </p:txBody>
      </p:sp>
      <p:sp>
        <p:nvSpPr>
          <p:cNvPr id="3" name="Content Placeholder 2">
            <a:extLst>
              <a:ext uri="{FF2B5EF4-FFF2-40B4-BE49-F238E27FC236}">
                <a16:creationId xmlns:a16="http://schemas.microsoft.com/office/drawing/2014/main" id="{BFB8BE66-D97D-72FE-F7B6-5257E0A0D342}"/>
              </a:ext>
            </a:extLst>
          </p:cNvPr>
          <p:cNvSpPr>
            <a:spLocks noGrp="1"/>
          </p:cNvSpPr>
          <p:nvPr>
            <p:ph idx="1"/>
          </p:nvPr>
        </p:nvSpPr>
        <p:spPr/>
        <p:txBody>
          <a:bodyPr/>
          <a:lstStyle/>
          <a:p>
            <a:r>
              <a:rPr lang="en-US" b="1" dirty="0"/>
              <a:t>Medical authorization </a:t>
            </a:r>
          </a:p>
          <a:p>
            <a:r>
              <a:rPr lang="en-US" dirty="0"/>
              <a:t>A guarantee that the agency will pay for a maximum of 60 days of medical care (diagnosis and treatment).</a:t>
            </a:r>
          </a:p>
          <a:p>
            <a:r>
              <a:rPr lang="en-US" dirty="0"/>
              <a:t>The employees should secure form within 4 days of injury.</a:t>
            </a:r>
          </a:p>
          <a:p>
            <a:r>
              <a:rPr lang="en-US" dirty="0"/>
              <a:t>The agency must provide form to employ within four hours of the injury or from report of injury. An authorized official of the agency must sign form.  </a:t>
            </a:r>
          </a:p>
          <a:p>
            <a:r>
              <a:rPr lang="en-US" dirty="0"/>
              <a:t>CA-16 can only be filled out by Supervisors or management.  </a:t>
            </a:r>
          </a:p>
        </p:txBody>
      </p:sp>
    </p:spTree>
    <p:extLst>
      <p:ext uri="{BB962C8B-B14F-4D97-AF65-F5344CB8AC3E}">
        <p14:creationId xmlns:p14="http://schemas.microsoft.com/office/powerpoint/2010/main" val="6079043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EF9D7-40FC-06B2-589B-E75AB876D009}"/>
              </a:ext>
            </a:extLst>
          </p:cNvPr>
          <p:cNvSpPr>
            <a:spLocks noGrp="1"/>
          </p:cNvSpPr>
          <p:nvPr>
            <p:ph type="title"/>
          </p:nvPr>
        </p:nvSpPr>
        <p:spPr/>
        <p:txBody>
          <a:bodyPr/>
          <a:lstStyle/>
          <a:p>
            <a:pPr algn="ctr"/>
            <a:r>
              <a:rPr lang="en-US" b="1" dirty="0"/>
              <a:t>Review of Forms</a:t>
            </a:r>
          </a:p>
        </p:txBody>
      </p:sp>
      <p:sp>
        <p:nvSpPr>
          <p:cNvPr id="3" name="Content Placeholder 2">
            <a:extLst>
              <a:ext uri="{FF2B5EF4-FFF2-40B4-BE49-F238E27FC236}">
                <a16:creationId xmlns:a16="http://schemas.microsoft.com/office/drawing/2014/main" id="{B24D6794-9F5C-CEDD-0B3D-4B73955FC3F0}"/>
              </a:ext>
            </a:extLst>
          </p:cNvPr>
          <p:cNvSpPr>
            <a:spLocks noGrp="1"/>
          </p:cNvSpPr>
          <p:nvPr>
            <p:ph idx="1"/>
          </p:nvPr>
        </p:nvSpPr>
        <p:spPr/>
        <p:txBody>
          <a:bodyPr/>
          <a:lstStyle/>
          <a:p>
            <a:endParaRPr lang="en-US" dirty="0"/>
          </a:p>
          <a:p>
            <a:endParaRPr lang="en-US" dirty="0"/>
          </a:p>
          <a:p>
            <a:r>
              <a:rPr lang="en-US" dirty="0">
                <a:hlinkClick r:id="rId2"/>
              </a:rPr>
              <a:t>Forms | U.S. Department of Labor (dol.gov)</a:t>
            </a:r>
            <a:endParaRPr lang="en-US" dirty="0"/>
          </a:p>
        </p:txBody>
      </p:sp>
    </p:spTree>
    <p:extLst>
      <p:ext uri="{BB962C8B-B14F-4D97-AF65-F5344CB8AC3E}">
        <p14:creationId xmlns:p14="http://schemas.microsoft.com/office/powerpoint/2010/main" val="25864412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31B76-F058-58EA-BDA3-17DF17ED60B2}"/>
              </a:ext>
            </a:extLst>
          </p:cNvPr>
          <p:cNvSpPr>
            <a:spLocks noGrp="1"/>
          </p:cNvSpPr>
          <p:nvPr>
            <p:ph type="title"/>
          </p:nvPr>
        </p:nvSpPr>
        <p:spPr/>
        <p:txBody>
          <a:bodyPr/>
          <a:lstStyle/>
          <a:p>
            <a:pPr algn="ctr"/>
            <a:r>
              <a:rPr lang="en-US" b="1" dirty="0"/>
              <a:t>MRI/ CT Scans Delay or Denial</a:t>
            </a:r>
          </a:p>
        </p:txBody>
      </p:sp>
      <p:sp>
        <p:nvSpPr>
          <p:cNvPr id="3" name="Content Placeholder 2">
            <a:extLst>
              <a:ext uri="{FF2B5EF4-FFF2-40B4-BE49-F238E27FC236}">
                <a16:creationId xmlns:a16="http://schemas.microsoft.com/office/drawing/2014/main" id="{70CDF69D-64B4-9439-66C2-4DF5F4C55B9B}"/>
              </a:ext>
            </a:extLst>
          </p:cNvPr>
          <p:cNvSpPr>
            <a:spLocks noGrp="1"/>
          </p:cNvSpPr>
          <p:nvPr>
            <p:ph idx="1"/>
          </p:nvPr>
        </p:nvSpPr>
        <p:spPr/>
        <p:txBody>
          <a:bodyPr/>
          <a:lstStyle/>
          <a:p>
            <a:r>
              <a:rPr lang="en-US" dirty="0"/>
              <a:t>If MRI or CT scans are required and being delayed call </a:t>
            </a:r>
          </a:p>
          <a:p>
            <a:r>
              <a:rPr lang="en-US" dirty="0"/>
              <a:t>1-844-493-1966.</a:t>
            </a:r>
          </a:p>
          <a:p>
            <a:r>
              <a:rPr lang="en-US" dirty="0"/>
              <a:t>Three reasons they are delayed</a:t>
            </a:r>
          </a:p>
          <a:p>
            <a:pPr lvl="1"/>
            <a:r>
              <a:rPr lang="en-US" dirty="0"/>
              <a:t>Doctor used wrong code.</a:t>
            </a:r>
          </a:p>
          <a:p>
            <a:pPr lvl="1"/>
            <a:r>
              <a:rPr lang="en-US" dirty="0"/>
              <a:t>Doctor is using wrong form.  </a:t>
            </a:r>
            <a:r>
              <a:rPr lang="en-US" u="sng" dirty="0">
                <a:hlinkClick r:id="rId2"/>
              </a:rPr>
              <a:t>www.owcpmed.dol.gov</a:t>
            </a:r>
            <a:r>
              <a:rPr lang="en-US" u="sng" dirty="0"/>
              <a:t>.</a:t>
            </a:r>
            <a:r>
              <a:rPr lang="en-US" dirty="0"/>
              <a:t>  Search Forms, Click on DFEC, it is “General Medical Auth. Request”.  Must fax these forms.  Call the above number to get proper info.</a:t>
            </a:r>
          </a:p>
          <a:p>
            <a:pPr lvl="1"/>
            <a:r>
              <a:rPr lang="en-US" dirty="0"/>
              <a:t>Claim examiner cancelled case or they set your case to a low limit case.  For example, $1500 for a sprained ankle and more documentation is needed.    </a:t>
            </a:r>
          </a:p>
        </p:txBody>
      </p:sp>
    </p:spTree>
    <p:extLst>
      <p:ext uri="{BB962C8B-B14F-4D97-AF65-F5344CB8AC3E}">
        <p14:creationId xmlns:p14="http://schemas.microsoft.com/office/powerpoint/2010/main" val="36354072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F358A-9F36-381F-097E-BE395DBDEE79}"/>
              </a:ext>
            </a:extLst>
          </p:cNvPr>
          <p:cNvSpPr>
            <a:spLocks noGrp="1"/>
          </p:cNvSpPr>
          <p:nvPr>
            <p:ph type="title"/>
          </p:nvPr>
        </p:nvSpPr>
        <p:spPr/>
        <p:txBody>
          <a:bodyPr/>
          <a:lstStyle/>
          <a:p>
            <a:pPr algn="ctr"/>
            <a:r>
              <a:rPr lang="en-US" b="1" dirty="0"/>
              <a:t>COP and Light Duty CA-810 Ch. 5</a:t>
            </a:r>
          </a:p>
        </p:txBody>
      </p:sp>
      <p:sp>
        <p:nvSpPr>
          <p:cNvPr id="3" name="Content Placeholder 2">
            <a:extLst>
              <a:ext uri="{FF2B5EF4-FFF2-40B4-BE49-F238E27FC236}">
                <a16:creationId xmlns:a16="http://schemas.microsoft.com/office/drawing/2014/main" id="{61B3917C-30EC-953C-6BAD-77C6601147D6}"/>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8376507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DFFDF-EAB7-51AB-C2B8-96F8A6A69862}"/>
              </a:ext>
            </a:extLst>
          </p:cNvPr>
          <p:cNvSpPr>
            <a:spLocks noGrp="1"/>
          </p:cNvSpPr>
          <p:nvPr>
            <p:ph type="title"/>
          </p:nvPr>
        </p:nvSpPr>
        <p:spPr/>
        <p:txBody>
          <a:bodyPr/>
          <a:lstStyle/>
          <a:p>
            <a:pPr algn="ctr"/>
            <a:r>
              <a:rPr lang="en-US" b="1" dirty="0"/>
              <a:t>Calculating COP Date </a:t>
            </a:r>
          </a:p>
        </p:txBody>
      </p:sp>
      <p:sp>
        <p:nvSpPr>
          <p:cNvPr id="3" name="Content Placeholder 2">
            <a:extLst>
              <a:ext uri="{FF2B5EF4-FFF2-40B4-BE49-F238E27FC236}">
                <a16:creationId xmlns:a16="http://schemas.microsoft.com/office/drawing/2014/main" id="{4961571A-D0EC-053D-4689-433C79DA156C}"/>
              </a:ext>
            </a:extLst>
          </p:cNvPr>
          <p:cNvSpPr>
            <a:spLocks noGrp="1"/>
          </p:cNvSpPr>
          <p:nvPr>
            <p:ph idx="1"/>
          </p:nvPr>
        </p:nvSpPr>
        <p:spPr/>
        <p:txBody>
          <a:bodyPr/>
          <a:lstStyle/>
          <a:p>
            <a:pPr marL="0" indent="0">
              <a:buNone/>
            </a:pPr>
            <a:endParaRPr lang="en-US" dirty="0"/>
          </a:p>
          <a:p>
            <a:pPr marL="0" indent="0">
              <a:buNone/>
            </a:pPr>
            <a:r>
              <a:rPr lang="en-US" dirty="0"/>
              <a:t>Example: DOI:             3-1-22</a:t>
            </a:r>
          </a:p>
          <a:p>
            <a:pPr marL="0" indent="0">
              <a:buNone/>
            </a:pPr>
            <a:r>
              <a:rPr lang="en-US" dirty="0"/>
              <a:t>	      COP starts  3-2-22</a:t>
            </a:r>
          </a:p>
          <a:p>
            <a:pPr marL="0" indent="0">
              <a:buNone/>
            </a:pPr>
            <a:r>
              <a:rPr lang="en-US" dirty="0"/>
              <a:t>	      COP ends   4-15-22  </a:t>
            </a:r>
          </a:p>
          <a:p>
            <a:pPr marL="0" indent="0">
              <a:buNone/>
            </a:pPr>
            <a:endParaRPr lang="en-US" dirty="0"/>
          </a:p>
          <a:p>
            <a:pPr marL="0" indent="0">
              <a:buNone/>
            </a:pPr>
            <a:r>
              <a:rPr lang="en-US" dirty="0"/>
              <a:t>If employee is still injured, CA-7 is the form that is used to get paid.</a:t>
            </a:r>
          </a:p>
          <a:p>
            <a:pPr marL="0" indent="0">
              <a:buNone/>
            </a:pPr>
            <a:r>
              <a:rPr lang="en-US" dirty="0"/>
              <a:t>OWCP claim must be accepted to be compensated. </a:t>
            </a:r>
          </a:p>
        </p:txBody>
      </p:sp>
    </p:spTree>
    <p:extLst>
      <p:ext uri="{BB962C8B-B14F-4D97-AF65-F5344CB8AC3E}">
        <p14:creationId xmlns:p14="http://schemas.microsoft.com/office/powerpoint/2010/main" val="22449271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3D895-ADB8-DF84-204F-6A6510477305}"/>
              </a:ext>
            </a:extLst>
          </p:cNvPr>
          <p:cNvSpPr>
            <a:spLocks noGrp="1"/>
          </p:cNvSpPr>
          <p:nvPr>
            <p:ph type="title"/>
          </p:nvPr>
        </p:nvSpPr>
        <p:spPr/>
        <p:txBody>
          <a:bodyPr/>
          <a:lstStyle/>
          <a:p>
            <a:pPr algn="ctr"/>
            <a:r>
              <a:rPr lang="en-US" b="1" dirty="0"/>
              <a:t>CA-7</a:t>
            </a:r>
          </a:p>
        </p:txBody>
      </p:sp>
      <p:sp>
        <p:nvSpPr>
          <p:cNvPr id="3" name="Content Placeholder 2">
            <a:extLst>
              <a:ext uri="{FF2B5EF4-FFF2-40B4-BE49-F238E27FC236}">
                <a16:creationId xmlns:a16="http://schemas.microsoft.com/office/drawing/2014/main" id="{0A160229-F78F-9906-7449-4ECC1A8D4CEF}"/>
              </a:ext>
            </a:extLst>
          </p:cNvPr>
          <p:cNvSpPr>
            <a:spLocks noGrp="1"/>
          </p:cNvSpPr>
          <p:nvPr>
            <p:ph idx="1"/>
          </p:nvPr>
        </p:nvSpPr>
        <p:spPr/>
        <p:txBody>
          <a:bodyPr/>
          <a:lstStyle/>
          <a:p>
            <a:r>
              <a:rPr lang="en-US" b="1" dirty="0"/>
              <a:t>Section 1 </a:t>
            </a:r>
            <a:r>
              <a:rPr lang="en-US" dirty="0"/>
              <a:t>OWCP case number and pertinent information.</a:t>
            </a:r>
          </a:p>
          <a:p>
            <a:r>
              <a:rPr lang="en-US" b="1" dirty="0"/>
              <a:t>Section 2 </a:t>
            </a:r>
            <a:r>
              <a:rPr lang="en-US" dirty="0"/>
              <a:t>you will claim pay period to pay period. </a:t>
            </a:r>
          </a:p>
          <a:p>
            <a:r>
              <a:rPr lang="en-US" b="1" dirty="0"/>
              <a:t>Section 3 </a:t>
            </a:r>
            <a:r>
              <a:rPr lang="en-US" dirty="0"/>
              <a:t>do not lie and claim all other income. They will use your taxes to verify. You could lose your job or go to jail if you lie. </a:t>
            </a:r>
          </a:p>
          <a:p>
            <a:r>
              <a:rPr lang="en-US" dirty="0"/>
              <a:t>Doctor’s note must be included with CA-7 and doctor’s note is needed for COP.</a:t>
            </a:r>
          </a:p>
          <a:p>
            <a:r>
              <a:rPr lang="en-US" dirty="0"/>
              <a:t>You can fill out CA-7 on </a:t>
            </a:r>
            <a:r>
              <a:rPr lang="en-US" dirty="0" err="1"/>
              <a:t>Ecomp</a:t>
            </a:r>
            <a:r>
              <a:rPr lang="en-US" dirty="0"/>
              <a:t> and upload doctors note there. </a:t>
            </a:r>
          </a:p>
          <a:p>
            <a:r>
              <a:rPr lang="en-US" dirty="0"/>
              <a:t>you do not have to wait 45 days of CLP to expire before CA-7 can be submitted.</a:t>
            </a:r>
          </a:p>
        </p:txBody>
      </p:sp>
    </p:spTree>
    <p:extLst>
      <p:ext uri="{BB962C8B-B14F-4D97-AF65-F5344CB8AC3E}">
        <p14:creationId xmlns:p14="http://schemas.microsoft.com/office/powerpoint/2010/main" val="333149091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52AE7-426F-8C21-847D-36554D402754}"/>
              </a:ext>
            </a:extLst>
          </p:cNvPr>
          <p:cNvSpPr>
            <a:spLocks noGrp="1"/>
          </p:cNvSpPr>
          <p:nvPr>
            <p:ph type="title"/>
          </p:nvPr>
        </p:nvSpPr>
        <p:spPr/>
        <p:txBody>
          <a:bodyPr/>
          <a:lstStyle/>
          <a:p>
            <a:pPr algn="ctr"/>
            <a:r>
              <a:rPr lang="en-US" b="1" dirty="0"/>
              <a:t>CA-7 Continued </a:t>
            </a:r>
          </a:p>
        </p:txBody>
      </p:sp>
      <p:sp>
        <p:nvSpPr>
          <p:cNvPr id="3" name="Content Placeholder 2">
            <a:extLst>
              <a:ext uri="{FF2B5EF4-FFF2-40B4-BE49-F238E27FC236}">
                <a16:creationId xmlns:a16="http://schemas.microsoft.com/office/drawing/2014/main" id="{C68D19D3-E40F-5F21-F3BF-5C85B0543072}"/>
              </a:ext>
            </a:extLst>
          </p:cNvPr>
          <p:cNvSpPr>
            <a:spLocks noGrp="1"/>
          </p:cNvSpPr>
          <p:nvPr>
            <p:ph idx="1"/>
          </p:nvPr>
        </p:nvSpPr>
        <p:spPr/>
        <p:txBody>
          <a:bodyPr/>
          <a:lstStyle/>
          <a:p>
            <a:endParaRPr lang="en-US" dirty="0"/>
          </a:p>
          <a:p>
            <a:r>
              <a:rPr lang="en-US" dirty="0"/>
              <a:t>You do not have to wait 45 days of CLP to expire before CA-7 can be submitted.  If doctor's note has determined how long it will take to heal or if date of injury will pass 45 days. </a:t>
            </a:r>
          </a:p>
          <a:p>
            <a:r>
              <a:rPr lang="en-US" b="1" dirty="0"/>
              <a:t>Section 5 </a:t>
            </a:r>
            <a:r>
              <a:rPr lang="en-US" dirty="0"/>
              <a:t>list dependents and include their Social Security number this determines your pay rate under LWOP.</a:t>
            </a:r>
          </a:p>
          <a:p>
            <a:pPr lvl="1"/>
            <a:r>
              <a:rPr lang="en-US" dirty="0"/>
              <a:t>62 2/3% For single.</a:t>
            </a:r>
          </a:p>
          <a:p>
            <a:pPr lvl="1"/>
            <a:r>
              <a:rPr lang="en-US" dirty="0"/>
              <a:t>75% with dependents.</a:t>
            </a:r>
          </a:p>
          <a:p>
            <a:pPr marL="457200" lvl="1" indent="0">
              <a:buNone/>
            </a:pPr>
            <a:endParaRPr lang="en-US" dirty="0"/>
          </a:p>
          <a:p>
            <a:pPr marL="457200" lvl="1" indent="0">
              <a:buNone/>
            </a:pPr>
            <a:r>
              <a:rPr lang="en-US" dirty="0"/>
              <a:t>				</a:t>
            </a:r>
          </a:p>
        </p:txBody>
      </p:sp>
    </p:spTree>
    <p:extLst>
      <p:ext uri="{BB962C8B-B14F-4D97-AF65-F5344CB8AC3E}">
        <p14:creationId xmlns:p14="http://schemas.microsoft.com/office/powerpoint/2010/main" val="3008165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75C0F-6753-03D8-6B73-938044F47FD4}"/>
              </a:ext>
            </a:extLst>
          </p:cNvPr>
          <p:cNvSpPr>
            <a:spLocks noGrp="1"/>
          </p:cNvSpPr>
          <p:nvPr>
            <p:ph type="title"/>
          </p:nvPr>
        </p:nvSpPr>
        <p:spPr/>
        <p:txBody>
          <a:bodyPr/>
          <a:lstStyle/>
          <a:p>
            <a:pPr algn="ctr"/>
            <a:r>
              <a:rPr lang="en-US" b="1" dirty="0"/>
              <a:t>Question # 5</a:t>
            </a:r>
            <a:endParaRPr lang="en-US" dirty="0"/>
          </a:p>
        </p:txBody>
      </p:sp>
      <p:sp>
        <p:nvSpPr>
          <p:cNvPr id="3" name="Content Placeholder 2">
            <a:extLst>
              <a:ext uri="{FF2B5EF4-FFF2-40B4-BE49-F238E27FC236}">
                <a16:creationId xmlns:a16="http://schemas.microsoft.com/office/drawing/2014/main" id="{E9B086AF-800E-F057-2888-4A3A7A9D0417}"/>
              </a:ext>
            </a:extLst>
          </p:cNvPr>
          <p:cNvSpPr>
            <a:spLocks noGrp="1"/>
          </p:cNvSpPr>
          <p:nvPr>
            <p:ph idx="1"/>
          </p:nvPr>
        </p:nvSpPr>
        <p:spPr/>
        <p:txBody>
          <a:bodyPr/>
          <a:lstStyle/>
          <a:p>
            <a:pPr marL="0" indent="0">
              <a:buNone/>
            </a:pPr>
            <a:endParaRPr lang="en-US" dirty="0"/>
          </a:p>
          <a:p>
            <a:pPr marL="0" indent="0">
              <a:buNone/>
            </a:pPr>
            <a:r>
              <a:rPr lang="en-US" dirty="0"/>
              <a:t>Home telephone or cell phone number, preferably the number you will be calling DOL from.  If there are problems communicating with DOL, they can track your number and prove if you have been trying to contact DOL.</a:t>
            </a:r>
          </a:p>
        </p:txBody>
      </p:sp>
    </p:spTree>
    <p:extLst>
      <p:ext uri="{BB962C8B-B14F-4D97-AF65-F5344CB8AC3E}">
        <p14:creationId xmlns:p14="http://schemas.microsoft.com/office/powerpoint/2010/main" val="222524383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1C4F77-FF98-145F-8032-D005DFEA9399}"/>
              </a:ext>
            </a:extLst>
          </p:cNvPr>
          <p:cNvSpPr>
            <a:spLocks noGrp="1"/>
          </p:cNvSpPr>
          <p:nvPr>
            <p:ph type="title"/>
          </p:nvPr>
        </p:nvSpPr>
        <p:spPr/>
        <p:txBody>
          <a:bodyPr/>
          <a:lstStyle/>
          <a:p>
            <a:pPr algn="ctr"/>
            <a:r>
              <a:rPr lang="en-US" b="1" dirty="0"/>
              <a:t>CA-7 Continued </a:t>
            </a:r>
          </a:p>
        </p:txBody>
      </p:sp>
      <p:sp>
        <p:nvSpPr>
          <p:cNvPr id="3" name="Content Placeholder 2">
            <a:extLst>
              <a:ext uri="{FF2B5EF4-FFF2-40B4-BE49-F238E27FC236}">
                <a16:creationId xmlns:a16="http://schemas.microsoft.com/office/drawing/2014/main" id="{A3BA9B23-3DE4-1BF7-FD7C-0EB4568AAB1D}"/>
              </a:ext>
            </a:extLst>
          </p:cNvPr>
          <p:cNvSpPr>
            <a:spLocks noGrp="1"/>
          </p:cNvSpPr>
          <p:nvPr>
            <p:ph idx="1"/>
          </p:nvPr>
        </p:nvSpPr>
        <p:spPr/>
        <p:txBody>
          <a:bodyPr/>
          <a:lstStyle/>
          <a:p>
            <a:r>
              <a:rPr lang="en-US" b="1" dirty="0"/>
              <a:t>Section 6 </a:t>
            </a:r>
            <a:r>
              <a:rPr lang="en-US" dirty="0"/>
              <a:t>if third party incident and there is a lawsuit you must pay money back do not settle case until DL has given you final amount of expenses. </a:t>
            </a:r>
          </a:p>
          <a:p>
            <a:r>
              <a:rPr lang="en-US" dirty="0"/>
              <a:t>An example of a third-party incident would be a civilian vehicle causing an accident while you are driving a government vehicle on duty. In a case that is severe where you are suing the third party and also claiming DOL benefits for the injury.  Any money recovered from the lawsuit will be used to make the government whole for any medical bills or wages given to the agent.  </a:t>
            </a:r>
          </a:p>
        </p:txBody>
      </p:sp>
    </p:spTree>
    <p:extLst>
      <p:ext uri="{BB962C8B-B14F-4D97-AF65-F5344CB8AC3E}">
        <p14:creationId xmlns:p14="http://schemas.microsoft.com/office/powerpoint/2010/main" val="253591961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7E700-238B-2F7D-C6D0-0377AED5D189}"/>
              </a:ext>
            </a:extLst>
          </p:cNvPr>
          <p:cNvSpPr>
            <a:spLocks noGrp="1"/>
          </p:cNvSpPr>
          <p:nvPr>
            <p:ph type="title"/>
          </p:nvPr>
        </p:nvSpPr>
        <p:spPr/>
        <p:txBody>
          <a:bodyPr/>
          <a:lstStyle/>
          <a:p>
            <a:pPr algn="ctr"/>
            <a:r>
              <a:rPr lang="en-US" b="1" dirty="0"/>
              <a:t>CA-7 Continued </a:t>
            </a:r>
          </a:p>
        </p:txBody>
      </p:sp>
      <p:sp>
        <p:nvSpPr>
          <p:cNvPr id="3" name="Content Placeholder 2">
            <a:extLst>
              <a:ext uri="{FF2B5EF4-FFF2-40B4-BE49-F238E27FC236}">
                <a16:creationId xmlns:a16="http://schemas.microsoft.com/office/drawing/2014/main" id="{BD371892-E610-9357-FE5E-1D326AD9F9E3}"/>
              </a:ext>
            </a:extLst>
          </p:cNvPr>
          <p:cNvSpPr>
            <a:spLocks noGrp="1"/>
          </p:cNvSpPr>
          <p:nvPr>
            <p:ph idx="1"/>
          </p:nvPr>
        </p:nvSpPr>
        <p:spPr/>
        <p:txBody>
          <a:bodyPr>
            <a:normAutofit/>
          </a:bodyPr>
          <a:lstStyle/>
          <a:p>
            <a:r>
              <a:rPr lang="en-US" dirty="0"/>
              <a:t>Supervisors fill out Section 8 through 15. </a:t>
            </a:r>
          </a:p>
          <a:p>
            <a:r>
              <a:rPr lang="en-US" dirty="0"/>
              <a:t>Section 10 is very important, as this covers payments to insurance. Proper code must be written. </a:t>
            </a:r>
          </a:p>
          <a:p>
            <a:r>
              <a:rPr lang="en-US" dirty="0"/>
              <a:t>TSP form 41 is used to pay back any outstanding loans when you go on LWOP.</a:t>
            </a:r>
          </a:p>
          <a:p>
            <a:r>
              <a:rPr lang="en-US" dirty="0"/>
              <a:t>agency provides copy of CA-7 within five days. You can check this form on </a:t>
            </a:r>
            <a:r>
              <a:rPr lang="en-US" dirty="0" err="1"/>
              <a:t>Ecomp</a:t>
            </a:r>
            <a:r>
              <a:rPr lang="en-US" dirty="0"/>
              <a:t> website.</a:t>
            </a:r>
          </a:p>
          <a:p>
            <a:r>
              <a:rPr lang="en-US" dirty="0"/>
              <a:t>Always use personal e-mail for </a:t>
            </a:r>
            <a:r>
              <a:rPr lang="en-US" dirty="0" err="1"/>
              <a:t>Ecomp</a:t>
            </a:r>
            <a:r>
              <a:rPr lang="en-US" dirty="0"/>
              <a:t> website for access outside of </a:t>
            </a:r>
            <a:r>
              <a:rPr lang="en-US"/>
              <a:t>work. </a:t>
            </a:r>
            <a:endParaRPr lang="en-US" dirty="0"/>
          </a:p>
        </p:txBody>
      </p:sp>
    </p:spTree>
    <p:extLst>
      <p:ext uri="{BB962C8B-B14F-4D97-AF65-F5344CB8AC3E}">
        <p14:creationId xmlns:p14="http://schemas.microsoft.com/office/powerpoint/2010/main" val="21406751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C8E7D-9FD3-7596-4CD0-7001BB9E608E}"/>
              </a:ext>
            </a:extLst>
          </p:cNvPr>
          <p:cNvSpPr>
            <a:spLocks noGrp="1"/>
          </p:cNvSpPr>
          <p:nvPr>
            <p:ph type="title"/>
          </p:nvPr>
        </p:nvSpPr>
        <p:spPr/>
        <p:txBody>
          <a:bodyPr/>
          <a:lstStyle/>
          <a:p>
            <a:pPr algn="ctr"/>
            <a:r>
              <a:rPr lang="en-US" b="1" dirty="0"/>
              <a:t>DOL Forms</a:t>
            </a:r>
          </a:p>
        </p:txBody>
      </p:sp>
      <p:sp>
        <p:nvSpPr>
          <p:cNvPr id="3" name="Content Placeholder 2">
            <a:extLst>
              <a:ext uri="{FF2B5EF4-FFF2-40B4-BE49-F238E27FC236}">
                <a16:creationId xmlns:a16="http://schemas.microsoft.com/office/drawing/2014/main" id="{39603E3C-5D38-6A11-2318-19681F2F237E}"/>
              </a:ext>
            </a:extLst>
          </p:cNvPr>
          <p:cNvSpPr>
            <a:spLocks noGrp="1"/>
          </p:cNvSpPr>
          <p:nvPr>
            <p:ph idx="1"/>
          </p:nvPr>
        </p:nvSpPr>
        <p:spPr/>
        <p:txBody>
          <a:bodyPr/>
          <a:lstStyle/>
          <a:p>
            <a:r>
              <a:rPr lang="en-US" dirty="0"/>
              <a:t>Most if not all DOL forms have a second page that gives instructions on how to fill them out.  Make sure you follow these instructions thoroughly and give the required information to make sure there are no delays or denials on your forms. </a:t>
            </a:r>
          </a:p>
          <a:p>
            <a:r>
              <a:rPr lang="en-US" dirty="0"/>
              <a:t>The Department of Labor website and the CA-810 form can answer almost all questions. </a:t>
            </a:r>
          </a:p>
        </p:txBody>
      </p:sp>
    </p:spTree>
    <p:extLst>
      <p:ext uri="{BB962C8B-B14F-4D97-AF65-F5344CB8AC3E}">
        <p14:creationId xmlns:p14="http://schemas.microsoft.com/office/powerpoint/2010/main" val="19203578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AD6DD-FE8C-B244-14A2-90AD9D2D830E}"/>
              </a:ext>
            </a:extLst>
          </p:cNvPr>
          <p:cNvSpPr>
            <a:spLocks noGrp="1"/>
          </p:cNvSpPr>
          <p:nvPr>
            <p:ph type="title"/>
          </p:nvPr>
        </p:nvSpPr>
        <p:spPr/>
        <p:txBody>
          <a:bodyPr/>
          <a:lstStyle/>
          <a:p>
            <a:pPr algn="ctr"/>
            <a:r>
              <a:rPr lang="en-US" b="1" dirty="0"/>
              <a:t>Reminder</a:t>
            </a:r>
          </a:p>
        </p:txBody>
      </p:sp>
      <p:sp>
        <p:nvSpPr>
          <p:cNvPr id="3" name="Content Placeholder 2">
            <a:extLst>
              <a:ext uri="{FF2B5EF4-FFF2-40B4-BE49-F238E27FC236}">
                <a16:creationId xmlns:a16="http://schemas.microsoft.com/office/drawing/2014/main" id="{930773F2-3073-EC92-C98B-CE977F71B619}"/>
              </a:ext>
            </a:extLst>
          </p:cNvPr>
          <p:cNvSpPr>
            <a:spLocks noGrp="1"/>
          </p:cNvSpPr>
          <p:nvPr>
            <p:ph idx="1"/>
          </p:nvPr>
        </p:nvSpPr>
        <p:spPr/>
        <p:txBody>
          <a:bodyPr/>
          <a:lstStyle/>
          <a:p>
            <a:pPr marL="0" indent="0">
              <a:buNone/>
            </a:pPr>
            <a:r>
              <a:rPr lang="en-US" dirty="0"/>
              <a:t>Never upload documents for anyone else anyone can upload documents without an account on </a:t>
            </a:r>
            <a:r>
              <a:rPr lang="en-US" dirty="0" err="1"/>
              <a:t>Ecomp</a:t>
            </a:r>
            <a:r>
              <a:rPr lang="en-US" dirty="0"/>
              <a:t>.  All you need is the case number, last name, date of injury, and date of birth.</a:t>
            </a:r>
          </a:p>
          <a:p>
            <a:pPr marL="0" indent="0">
              <a:buNone/>
            </a:pPr>
            <a:endParaRPr lang="en-US" dirty="0"/>
          </a:p>
          <a:p>
            <a:pPr marL="0" indent="0">
              <a:buNone/>
            </a:pPr>
            <a:r>
              <a:rPr lang="en-US" dirty="0"/>
              <a:t>You could be held liable if a fit for duty or fraud situation occurs if you fill out forms or upload documents for someone else.  </a:t>
            </a:r>
          </a:p>
        </p:txBody>
      </p:sp>
    </p:spTree>
    <p:extLst>
      <p:ext uri="{BB962C8B-B14F-4D97-AF65-F5344CB8AC3E}">
        <p14:creationId xmlns:p14="http://schemas.microsoft.com/office/powerpoint/2010/main" val="101135840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05139-26CA-F841-4DC7-F5C4F9AB24CF}"/>
              </a:ext>
            </a:extLst>
          </p:cNvPr>
          <p:cNvSpPr>
            <a:spLocks noGrp="1"/>
          </p:cNvSpPr>
          <p:nvPr>
            <p:ph type="title"/>
          </p:nvPr>
        </p:nvSpPr>
        <p:spPr/>
        <p:txBody>
          <a:bodyPr/>
          <a:lstStyle/>
          <a:p>
            <a:pPr algn="ctr"/>
            <a:r>
              <a:rPr lang="en-US" b="1" dirty="0"/>
              <a:t>CA-1 vs. CA-2</a:t>
            </a:r>
          </a:p>
        </p:txBody>
      </p:sp>
      <p:sp>
        <p:nvSpPr>
          <p:cNvPr id="3" name="Content Placeholder 2">
            <a:extLst>
              <a:ext uri="{FF2B5EF4-FFF2-40B4-BE49-F238E27FC236}">
                <a16:creationId xmlns:a16="http://schemas.microsoft.com/office/drawing/2014/main" id="{2044B00C-B017-839E-FF29-0EA028077BD3}"/>
              </a:ext>
            </a:extLst>
          </p:cNvPr>
          <p:cNvSpPr>
            <a:spLocks noGrp="1"/>
          </p:cNvSpPr>
          <p:nvPr>
            <p:ph idx="1"/>
          </p:nvPr>
        </p:nvSpPr>
        <p:spPr/>
        <p:txBody>
          <a:bodyPr/>
          <a:lstStyle/>
          <a:p>
            <a:r>
              <a:rPr lang="en-US" dirty="0"/>
              <a:t>CA-1 you get COP.</a:t>
            </a:r>
          </a:p>
          <a:p>
            <a:r>
              <a:rPr lang="en-US" dirty="0"/>
              <a:t>CA-2 you do not get COP </a:t>
            </a:r>
          </a:p>
          <a:p>
            <a:r>
              <a:rPr lang="en-US" dirty="0"/>
              <a:t>When it is a stress related injury the agency will push for CA-2 to avoid COP.</a:t>
            </a:r>
          </a:p>
          <a:p>
            <a:r>
              <a:rPr lang="en-US" dirty="0"/>
              <a:t>Carpal tunnel would be considered CA-2.</a:t>
            </a:r>
          </a:p>
          <a:p>
            <a:r>
              <a:rPr lang="en-US" dirty="0"/>
              <a:t>Repetitive stress would be considered a CA-2. </a:t>
            </a:r>
          </a:p>
          <a:p>
            <a:r>
              <a:rPr lang="en-US" dirty="0"/>
              <a:t>Uvalde Shooting would be considered a stress related single incident and would be documented on a CA-1.   </a:t>
            </a:r>
          </a:p>
          <a:p>
            <a:r>
              <a:rPr lang="en-US" dirty="0"/>
              <a:t>Always see a psychiatrist not a psychologist for stress related claims. </a:t>
            </a:r>
          </a:p>
        </p:txBody>
      </p:sp>
    </p:spTree>
    <p:extLst>
      <p:ext uri="{BB962C8B-B14F-4D97-AF65-F5344CB8AC3E}">
        <p14:creationId xmlns:p14="http://schemas.microsoft.com/office/powerpoint/2010/main" val="84850765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0C94F-DE7C-CF09-C277-B620DE44DCFF}"/>
              </a:ext>
            </a:extLst>
          </p:cNvPr>
          <p:cNvSpPr>
            <a:spLocks noGrp="1"/>
          </p:cNvSpPr>
          <p:nvPr>
            <p:ph type="title"/>
          </p:nvPr>
        </p:nvSpPr>
        <p:spPr/>
        <p:txBody>
          <a:bodyPr/>
          <a:lstStyle/>
          <a:p>
            <a:pPr algn="ctr"/>
            <a:r>
              <a:rPr lang="en-US" b="1" dirty="0"/>
              <a:t>Dos and Don’ts</a:t>
            </a:r>
          </a:p>
        </p:txBody>
      </p:sp>
      <p:sp>
        <p:nvSpPr>
          <p:cNvPr id="3" name="Content Placeholder 2">
            <a:extLst>
              <a:ext uri="{FF2B5EF4-FFF2-40B4-BE49-F238E27FC236}">
                <a16:creationId xmlns:a16="http://schemas.microsoft.com/office/drawing/2014/main" id="{451AEEC1-1DAF-EFDC-0935-93CCAE22809A}"/>
              </a:ext>
            </a:extLst>
          </p:cNvPr>
          <p:cNvSpPr>
            <a:spLocks noGrp="1"/>
          </p:cNvSpPr>
          <p:nvPr>
            <p:ph idx="1"/>
          </p:nvPr>
        </p:nvSpPr>
        <p:spPr>
          <a:xfrm>
            <a:off x="838200" y="1825624"/>
            <a:ext cx="10515600" cy="4799293"/>
          </a:xfrm>
        </p:spPr>
        <p:txBody>
          <a:bodyPr/>
          <a:lstStyle/>
          <a:p>
            <a:r>
              <a:rPr lang="en-US" dirty="0"/>
              <a:t>Never abbreviate on OWCP/DOL forms.</a:t>
            </a:r>
          </a:p>
          <a:p>
            <a:r>
              <a:rPr lang="en-US" dirty="0"/>
              <a:t>Always keep copies of forms.  It is the agent's responsibility to keep their own records not the union’s.  </a:t>
            </a:r>
          </a:p>
          <a:p>
            <a:r>
              <a:rPr lang="en-US" dirty="0"/>
              <a:t>Always review forms that are submitted by management.</a:t>
            </a:r>
          </a:p>
          <a:p>
            <a:r>
              <a:rPr lang="en-US" dirty="0"/>
              <a:t>You select your physician not the agency.  To avoid problems, make sure physician has experience with OWCP.</a:t>
            </a:r>
          </a:p>
          <a:p>
            <a:r>
              <a:rPr lang="en-US" dirty="0"/>
              <a:t>Do not see a PA or nurse, you must see a physician or have a physician sign off on forms.</a:t>
            </a:r>
          </a:p>
          <a:p>
            <a:r>
              <a:rPr lang="en-US" dirty="0"/>
              <a:t>We do not have to represent non-members.   </a:t>
            </a:r>
          </a:p>
          <a:p>
            <a:r>
              <a:rPr lang="en-US" dirty="0"/>
              <a:t>Always use personal e-mail for E-comp.   </a:t>
            </a:r>
          </a:p>
        </p:txBody>
      </p:sp>
    </p:spTree>
    <p:extLst>
      <p:ext uri="{BB962C8B-B14F-4D97-AF65-F5344CB8AC3E}">
        <p14:creationId xmlns:p14="http://schemas.microsoft.com/office/powerpoint/2010/main" val="376262110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10CE8-5751-7CA0-11A7-2666DECF355C}"/>
              </a:ext>
            </a:extLst>
          </p:cNvPr>
          <p:cNvSpPr>
            <a:spLocks noGrp="1"/>
          </p:cNvSpPr>
          <p:nvPr>
            <p:ph type="title"/>
          </p:nvPr>
        </p:nvSpPr>
        <p:spPr/>
        <p:txBody>
          <a:bodyPr/>
          <a:lstStyle/>
          <a:p>
            <a:pPr algn="ctr"/>
            <a:r>
              <a:rPr lang="en-US" b="1" dirty="0"/>
              <a:t>Denial of OWCP Claim</a:t>
            </a:r>
          </a:p>
        </p:txBody>
      </p:sp>
      <p:sp>
        <p:nvSpPr>
          <p:cNvPr id="3" name="Content Placeholder 2">
            <a:extLst>
              <a:ext uri="{FF2B5EF4-FFF2-40B4-BE49-F238E27FC236}">
                <a16:creationId xmlns:a16="http://schemas.microsoft.com/office/drawing/2014/main" id="{CE6DDD14-01E0-FD8A-EE97-84E064CED44D}"/>
              </a:ext>
            </a:extLst>
          </p:cNvPr>
          <p:cNvSpPr>
            <a:spLocks noGrp="1"/>
          </p:cNvSpPr>
          <p:nvPr>
            <p:ph idx="1"/>
          </p:nvPr>
        </p:nvSpPr>
        <p:spPr/>
        <p:txBody>
          <a:bodyPr/>
          <a:lstStyle/>
          <a:p>
            <a:r>
              <a:rPr lang="en-US" dirty="0"/>
              <a:t>If there is a denial of an OWCP claim, a denial letter will be sent to the address on record. </a:t>
            </a:r>
          </a:p>
          <a:p>
            <a:r>
              <a:rPr lang="en-US" dirty="0"/>
              <a:t> Make sure when you get a denial letter to read it thoroughly to catch any mistakes and refute the denial. </a:t>
            </a:r>
          </a:p>
          <a:p>
            <a:r>
              <a:rPr lang="en-US" dirty="0"/>
              <a:t>Do not do a written appeal.  An oral hearing is the best type of appeal for denials.  You may request an Oral hearing by: </a:t>
            </a:r>
          </a:p>
          <a:p>
            <a:pPr lvl="1"/>
            <a:r>
              <a:rPr lang="en-US" dirty="0"/>
              <a:t>request by E-comp system. </a:t>
            </a:r>
          </a:p>
          <a:p>
            <a:pPr lvl="1"/>
            <a:r>
              <a:rPr lang="en-US" dirty="0"/>
              <a:t>regular mail. </a:t>
            </a:r>
          </a:p>
          <a:p>
            <a:pPr lvl="1"/>
            <a:r>
              <a:rPr lang="en-US" dirty="0"/>
              <a:t>certified mail with receipt received. </a:t>
            </a:r>
          </a:p>
        </p:txBody>
      </p:sp>
    </p:spTree>
    <p:extLst>
      <p:ext uri="{BB962C8B-B14F-4D97-AF65-F5344CB8AC3E}">
        <p14:creationId xmlns:p14="http://schemas.microsoft.com/office/powerpoint/2010/main" val="19765882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D371A-040F-DE29-BBB8-03587A41BA81}"/>
              </a:ext>
            </a:extLst>
          </p:cNvPr>
          <p:cNvSpPr>
            <a:spLocks noGrp="1"/>
          </p:cNvSpPr>
          <p:nvPr>
            <p:ph type="title"/>
          </p:nvPr>
        </p:nvSpPr>
        <p:spPr/>
        <p:txBody>
          <a:bodyPr/>
          <a:lstStyle/>
          <a:p>
            <a:pPr algn="ctr"/>
            <a:r>
              <a:rPr lang="en-US" b="1" dirty="0"/>
              <a:t>Denials Continuation </a:t>
            </a:r>
          </a:p>
        </p:txBody>
      </p:sp>
      <p:sp>
        <p:nvSpPr>
          <p:cNvPr id="3" name="Content Placeholder 2">
            <a:extLst>
              <a:ext uri="{FF2B5EF4-FFF2-40B4-BE49-F238E27FC236}">
                <a16:creationId xmlns:a16="http://schemas.microsoft.com/office/drawing/2014/main" id="{B614D7FF-20BC-A316-1EB0-D285FFA80BF3}"/>
              </a:ext>
            </a:extLst>
          </p:cNvPr>
          <p:cNvSpPr>
            <a:spLocks noGrp="1"/>
          </p:cNvSpPr>
          <p:nvPr>
            <p:ph idx="1"/>
          </p:nvPr>
        </p:nvSpPr>
        <p:spPr>
          <a:xfrm>
            <a:off x="838200" y="1825624"/>
            <a:ext cx="10515600" cy="4879975"/>
          </a:xfrm>
        </p:spPr>
        <p:txBody>
          <a:bodyPr/>
          <a:lstStyle/>
          <a:p>
            <a:r>
              <a:rPr lang="en-US" dirty="0"/>
              <a:t>Make sure denials have met the five elements.</a:t>
            </a:r>
          </a:p>
          <a:p>
            <a:r>
              <a:rPr lang="en-US" dirty="0"/>
              <a:t>Your job is to fill those gaps or questions that are stated in the denial letter during the appeal. </a:t>
            </a:r>
          </a:p>
          <a:p>
            <a:r>
              <a:rPr lang="en-US" dirty="0"/>
              <a:t>Make sure all medical documents are in English.  I.e., Puerto Rico.  </a:t>
            </a:r>
          </a:p>
          <a:p>
            <a:r>
              <a:rPr lang="en-US" dirty="0"/>
              <a:t>If you will be handling an individual’s case, make sure they have designated you as their representative. </a:t>
            </a:r>
          </a:p>
          <a:p>
            <a:r>
              <a:rPr lang="en-US" dirty="0"/>
              <a:t>For a hearing regarding denials always upload documents needed on E comp at least three days prior to hearing date. An examiner cannot view documents until 48 hours prior.  Make sure table of contents is included to identify all documents  </a:t>
            </a:r>
          </a:p>
        </p:txBody>
      </p:sp>
    </p:spTree>
    <p:extLst>
      <p:ext uri="{BB962C8B-B14F-4D97-AF65-F5344CB8AC3E}">
        <p14:creationId xmlns:p14="http://schemas.microsoft.com/office/powerpoint/2010/main" val="398340813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DCC659-0ADC-DCE3-9788-82C26F776BDC}"/>
              </a:ext>
            </a:extLst>
          </p:cNvPr>
          <p:cNvSpPr>
            <a:spLocks noGrp="1"/>
          </p:cNvSpPr>
          <p:nvPr>
            <p:ph type="title"/>
          </p:nvPr>
        </p:nvSpPr>
        <p:spPr/>
        <p:txBody>
          <a:bodyPr/>
          <a:lstStyle/>
          <a:p>
            <a:pPr algn="ctr"/>
            <a:r>
              <a:rPr lang="en-US" b="1" dirty="0"/>
              <a:t>Denial of Physician Report </a:t>
            </a:r>
          </a:p>
        </p:txBody>
      </p:sp>
      <p:sp>
        <p:nvSpPr>
          <p:cNvPr id="3" name="Content Placeholder 2">
            <a:extLst>
              <a:ext uri="{FF2B5EF4-FFF2-40B4-BE49-F238E27FC236}">
                <a16:creationId xmlns:a16="http://schemas.microsoft.com/office/drawing/2014/main" id="{78BE12FC-2D9D-A24C-7798-0969DF915DDD}"/>
              </a:ext>
            </a:extLst>
          </p:cNvPr>
          <p:cNvSpPr>
            <a:spLocks noGrp="1"/>
          </p:cNvSpPr>
          <p:nvPr>
            <p:ph idx="1"/>
          </p:nvPr>
        </p:nvSpPr>
        <p:spPr/>
        <p:txBody>
          <a:bodyPr/>
          <a:lstStyle/>
          <a:p>
            <a:r>
              <a:rPr lang="en-US" dirty="0"/>
              <a:t>If they use the terminology “Form has not been completed by a physician by meaning of the act (FECA).”  They believe someone other than a physician filled out or submitted the form.</a:t>
            </a:r>
          </a:p>
          <a:p>
            <a:r>
              <a:rPr lang="en-US" dirty="0"/>
              <a:t>As stated earlier, in regard to OWCP claims, Only physicians may fill out forms not nurses or anyone else that is not designated a physician.   </a:t>
            </a:r>
          </a:p>
        </p:txBody>
      </p:sp>
    </p:spTree>
    <p:extLst>
      <p:ext uri="{BB962C8B-B14F-4D97-AF65-F5344CB8AC3E}">
        <p14:creationId xmlns:p14="http://schemas.microsoft.com/office/powerpoint/2010/main" val="115206826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488C7-68DD-A509-8358-EF58BE68D6CC}"/>
              </a:ext>
            </a:extLst>
          </p:cNvPr>
          <p:cNvSpPr>
            <a:spLocks noGrp="1"/>
          </p:cNvSpPr>
          <p:nvPr>
            <p:ph type="title"/>
          </p:nvPr>
        </p:nvSpPr>
        <p:spPr/>
        <p:txBody>
          <a:bodyPr>
            <a:normAutofit/>
          </a:bodyPr>
          <a:lstStyle/>
          <a:p>
            <a:pPr algn="ctr"/>
            <a:r>
              <a:rPr lang="en-US" b="0" i="0" dirty="0">
                <a:solidFill>
                  <a:srgbClr val="333333"/>
                </a:solidFill>
                <a:effectLst/>
                <a:latin typeface="Verdana" panose="020B0604030504040204" pitchFamily="34" charset="0"/>
              </a:rPr>
              <a:t>5 U.S.C. 8151 </a:t>
            </a:r>
            <a:br>
              <a:rPr lang="en-US" b="0" i="0" dirty="0">
                <a:solidFill>
                  <a:srgbClr val="333333"/>
                </a:solidFill>
                <a:effectLst/>
                <a:latin typeface="Verdana" panose="020B0604030504040204" pitchFamily="34" charset="0"/>
              </a:rPr>
            </a:br>
            <a:r>
              <a:rPr lang="en-US" sz="3200" b="0" i="0" dirty="0">
                <a:solidFill>
                  <a:srgbClr val="333333"/>
                </a:solidFill>
                <a:effectLst/>
                <a:latin typeface="Verdana" panose="020B0604030504040204" pitchFamily="34" charset="0"/>
              </a:rPr>
              <a:t>Civil Service Retention Act</a:t>
            </a:r>
            <a:endParaRPr lang="en-US" sz="3200" dirty="0"/>
          </a:p>
        </p:txBody>
      </p:sp>
      <p:sp>
        <p:nvSpPr>
          <p:cNvPr id="3" name="Content Placeholder 2">
            <a:extLst>
              <a:ext uri="{FF2B5EF4-FFF2-40B4-BE49-F238E27FC236}">
                <a16:creationId xmlns:a16="http://schemas.microsoft.com/office/drawing/2014/main" id="{66B86821-554C-A7EF-297A-EA9BD9538C7C}"/>
              </a:ext>
            </a:extLst>
          </p:cNvPr>
          <p:cNvSpPr>
            <a:spLocks noGrp="1"/>
          </p:cNvSpPr>
          <p:nvPr>
            <p:ph idx="1"/>
          </p:nvPr>
        </p:nvSpPr>
        <p:spPr/>
        <p:txBody>
          <a:bodyPr>
            <a:normAutofit/>
          </a:bodyPr>
          <a:lstStyle/>
          <a:p>
            <a:pPr marL="152400" algn="l">
              <a:spcBef>
                <a:spcPts val="300"/>
              </a:spcBef>
              <a:spcAft>
                <a:spcPts val="300"/>
              </a:spcAft>
            </a:pPr>
            <a:r>
              <a:rPr lang="en-US" sz="1800" b="1" i="0" dirty="0">
                <a:solidFill>
                  <a:srgbClr val="333333"/>
                </a:solidFill>
                <a:effectLst/>
                <a:latin typeface="Verdana" panose="020B0604030504040204" pitchFamily="34" charset="0"/>
              </a:rPr>
              <a:t>(1)</a:t>
            </a:r>
            <a:r>
              <a:rPr lang="en-US" sz="1800" b="0" i="0" dirty="0">
                <a:solidFill>
                  <a:srgbClr val="333333"/>
                </a:solidFill>
                <a:effectLst/>
                <a:latin typeface="Verdana" panose="020B0604030504040204" pitchFamily="34" charset="0"/>
              </a:rPr>
              <a:t>the department or agency which was the last employer shall immediately and unconditionally accord the </a:t>
            </a:r>
            <a:r>
              <a:rPr lang="en-US" sz="1800" b="0" i="0" u="none" strike="noStrike" dirty="0">
                <a:solidFill>
                  <a:srgbClr val="0068AC"/>
                </a:solidFill>
                <a:effectLst/>
                <a:latin typeface="Verdana" panose="020B0604030504040204" pitchFamily="34" charset="0"/>
                <a:hlinkClick r:id="rId2"/>
              </a:rPr>
              <a:t>employee</a:t>
            </a:r>
            <a:r>
              <a:rPr lang="en-US" sz="1800" b="0" i="0" dirty="0">
                <a:solidFill>
                  <a:srgbClr val="333333"/>
                </a:solidFill>
                <a:effectLst/>
                <a:latin typeface="Verdana" panose="020B0604030504040204" pitchFamily="34" charset="0"/>
              </a:rPr>
              <a:t>, if the injury or disability has been overcome within one year after the date of commencement of </a:t>
            </a:r>
            <a:r>
              <a:rPr lang="en-US" sz="1800" b="0" i="0" u="none" strike="noStrike" dirty="0">
                <a:solidFill>
                  <a:srgbClr val="0068AC"/>
                </a:solidFill>
                <a:effectLst/>
                <a:latin typeface="Verdana" panose="020B0604030504040204" pitchFamily="34" charset="0"/>
                <a:hlinkClick r:id="rId3"/>
              </a:rPr>
              <a:t>compensation</a:t>
            </a:r>
            <a:r>
              <a:rPr lang="en-US" sz="1800" b="0" i="0" dirty="0">
                <a:solidFill>
                  <a:srgbClr val="333333"/>
                </a:solidFill>
                <a:effectLst/>
                <a:latin typeface="Verdana" panose="020B0604030504040204" pitchFamily="34" charset="0"/>
              </a:rPr>
              <a:t> or from the time compensable disability recurs if the recurrence begins after the injured</a:t>
            </a:r>
            <a:r>
              <a:rPr lang="en-US" sz="1800" b="0" i="0" u="none" strike="noStrike" dirty="0">
                <a:solidFill>
                  <a:srgbClr val="0068AC"/>
                </a:solidFill>
                <a:effectLst/>
                <a:latin typeface="Verdana" panose="020B0604030504040204" pitchFamily="34" charset="0"/>
                <a:hlinkClick r:id="rId2"/>
              </a:rPr>
              <a:t> employee </a:t>
            </a:r>
            <a:r>
              <a:rPr lang="en-US" sz="1800" b="0" i="0" dirty="0">
                <a:solidFill>
                  <a:srgbClr val="333333"/>
                </a:solidFill>
                <a:effectLst/>
                <a:latin typeface="Verdana" panose="020B0604030504040204" pitchFamily="34" charset="0"/>
              </a:rPr>
              <a:t>resumes regular full-time employment with the United States, the right to resume his former or an equivalent position, as well as all other attendant rights which the</a:t>
            </a:r>
            <a:r>
              <a:rPr lang="en-US" sz="1800" b="0" i="0" u="none" strike="noStrike" dirty="0">
                <a:solidFill>
                  <a:srgbClr val="0068AC"/>
                </a:solidFill>
                <a:effectLst/>
                <a:latin typeface="Verdana" panose="020B0604030504040204" pitchFamily="34" charset="0"/>
                <a:hlinkClick r:id="rId2"/>
              </a:rPr>
              <a:t> employee </a:t>
            </a:r>
            <a:r>
              <a:rPr lang="en-US" sz="1800" b="0" i="0" dirty="0">
                <a:solidFill>
                  <a:srgbClr val="333333"/>
                </a:solidFill>
                <a:effectLst/>
                <a:latin typeface="Verdana" panose="020B0604030504040204" pitchFamily="34" charset="0"/>
              </a:rPr>
              <a:t>would have had, or acquired, in his former position had he not been injured or disabled, including the rights to tenure, promotion, and safeguards in reductions-in-force procedures, and</a:t>
            </a:r>
          </a:p>
          <a:p>
            <a:pPr marL="152400" algn="l">
              <a:spcBef>
                <a:spcPts val="300"/>
              </a:spcBef>
              <a:spcAft>
                <a:spcPts val="300"/>
              </a:spcAft>
            </a:pPr>
            <a:r>
              <a:rPr lang="en-US" sz="1800" b="1" i="0" dirty="0">
                <a:solidFill>
                  <a:srgbClr val="333333"/>
                </a:solidFill>
                <a:effectLst/>
                <a:latin typeface="Verdana" panose="020B0604030504040204" pitchFamily="34" charset="0"/>
              </a:rPr>
              <a:t>(2)</a:t>
            </a:r>
            <a:r>
              <a:rPr lang="en-US" sz="1800" b="0" i="0" dirty="0">
                <a:solidFill>
                  <a:srgbClr val="333333"/>
                </a:solidFill>
                <a:effectLst/>
                <a:latin typeface="Verdana" panose="020B0604030504040204" pitchFamily="34" charset="0"/>
              </a:rPr>
              <a:t>the department or agency which was the last employer shall, if the injury or disability is overcome within a period of more than one year after the date of commencement of </a:t>
            </a:r>
            <a:r>
              <a:rPr lang="en-US" sz="1800" b="0" i="0" u="none" strike="noStrike" dirty="0">
                <a:solidFill>
                  <a:srgbClr val="0068AC"/>
                </a:solidFill>
                <a:effectLst/>
                <a:latin typeface="Verdana" panose="020B0604030504040204" pitchFamily="34" charset="0"/>
                <a:hlinkClick r:id="rId3"/>
              </a:rPr>
              <a:t>compensation</a:t>
            </a:r>
            <a:r>
              <a:rPr lang="en-US" sz="1800" b="0" i="0" dirty="0">
                <a:solidFill>
                  <a:srgbClr val="333333"/>
                </a:solidFill>
                <a:effectLst/>
                <a:latin typeface="Verdana" panose="020B0604030504040204" pitchFamily="34" charset="0"/>
              </a:rPr>
              <a:t>, make all reasonable efforts to place, and accord priority to placing, the</a:t>
            </a:r>
            <a:r>
              <a:rPr lang="en-US" sz="1800" b="0" i="0" u="none" strike="noStrike" dirty="0">
                <a:solidFill>
                  <a:srgbClr val="0068AC"/>
                </a:solidFill>
                <a:effectLst/>
                <a:latin typeface="Verdana" panose="020B0604030504040204" pitchFamily="34" charset="0"/>
                <a:hlinkClick r:id="rId2"/>
              </a:rPr>
              <a:t> employee </a:t>
            </a:r>
            <a:r>
              <a:rPr lang="en-US" sz="1800" b="0" i="0" dirty="0">
                <a:solidFill>
                  <a:srgbClr val="333333"/>
                </a:solidFill>
                <a:effectLst/>
                <a:latin typeface="Verdana" panose="020B0604030504040204" pitchFamily="34" charset="0"/>
              </a:rPr>
              <a:t>in his former or equivalent position within such department or agency, or within any other department or agency.</a:t>
            </a:r>
          </a:p>
          <a:p>
            <a:endParaRPr lang="en-US" sz="1800" dirty="0"/>
          </a:p>
        </p:txBody>
      </p:sp>
    </p:spTree>
    <p:extLst>
      <p:ext uri="{BB962C8B-B14F-4D97-AF65-F5344CB8AC3E}">
        <p14:creationId xmlns:p14="http://schemas.microsoft.com/office/powerpoint/2010/main" val="2935202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F7044A-3C2B-C4C9-8DDC-AA94678BBA69}"/>
              </a:ext>
            </a:extLst>
          </p:cNvPr>
          <p:cNvSpPr>
            <a:spLocks noGrp="1"/>
          </p:cNvSpPr>
          <p:nvPr>
            <p:ph type="title"/>
          </p:nvPr>
        </p:nvSpPr>
        <p:spPr/>
        <p:txBody>
          <a:bodyPr/>
          <a:lstStyle/>
          <a:p>
            <a:pPr algn="ctr"/>
            <a:r>
              <a:rPr lang="en-US" b="1" dirty="0"/>
              <a:t>Question # 7</a:t>
            </a:r>
            <a:endParaRPr lang="en-US" dirty="0"/>
          </a:p>
        </p:txBody>
      </p:sp>
      <p:sp>
        <p:nvSpPr>
          <p:cNvPr id="3" name="Content Placeholder 2">
            <a:extLst>
              <a:ext uri="{FF2B5EF4-FFF2-40B4-BE49-F238E27FC236}">
                <a16:creationId xmlns:a16="http://schemas.microsoft.com/office/drawing/2014/main" id="{D46C361C-39D8-E4B1-644B-DA261170E009}"/>
              </a:ext>
            </a:extLst>
          </p:cNvPr>
          <p:cNvSpPr>
            <a:spLocks noGrp="1"/>
          </p:cNvSpPr>
          <p:nvPr>
            <p:ph idx="1"/>
          </p:nvPr>
        </p:nvSpPr>
        <p:spPr/>
        <p:txBody>
          <a:bodyPr/>
          <a:lstStyle/>
          <a:p>
            <a:pPr marL="0" indent="0">
              <a:buNone/>
            </a:pPr>
            <a:endParaRPr lang="en-US" dirty="0"/>
          </a:p>
          <a:p>
            <a:pPr marL="0" indent="0">
              <a:buNone/>
            </a:pPr>
            <a:r>
              <a:rPr lang="en-US" dirty="0"/>
              <a:t>Make sure that you have the correct mailing address to avoid delays or denials.  It is very important since DOL will send forms and other info through the mail. </a:t>
            </a:r>
          </a:p>
        </p:txBody>
      </p:sp>
    </p:spTree>
    <p:extLst>
      <p:ext uri="{BB962C8B-B14F-4D97-AF65-F5344CB8AC3E}">
        <p14:creationId xmlns:p14="http://schemas.microsoft.com/office/powerpoint/2010/main" val="234577584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BB750-6449-04D0-1701-D59FF46E89BA}"/>
              </a:ext>
            </a:extLst>
          </p:cNvPr>
          <p:cNvSpPr>
            <a:spLocks noGrp="1"/>
          </p:cNvSpPr>
          <p:nvPr>
            <p:ph type="title"/>
          </p:nvPr>
        </p:nvSpPr>
        <p:spPr/>
        <p:txBody>
          <a:bodyPr/>
          <a:lstStyle/>
          <a:p>
            <a:pPr algn="ctr"/>
            <a:r>
              <a:rPr lang="en-US" b="1" dirty="0"/>
              <a:t>5 USC 8151 Continued</a:t>
            </a:r>
          </a:p>
        </p:txBody>
      </p:sp>
      <p:sp>
        <p:nvSpPr>
          <p:cNvPr id="3" name="Content Placeholder 2">
            <a:extLst>
              <a:ext uri="{FF2B5EF4-FFF2-40B4-BE49-F238E27FC236}">
                <a16:creationId xmlns:a16="http://schemas.microsoft.com/office/drawing/2014/main" id="{CD1F470D-7AA6-DD07-040E-8BA10C093680}"/>
              </a:ext>
            </a:extLst>
          </p:cNvPr>
          <p:cNvSpPr>
            <a:spLocks noGrp="1"/>
          </p:cNvSpPr>
          <p:nvPr>
            <p:ph idx="1"/>
          </p:nvPr>
        </p:nvSpPr>
        <p:spPr/>
        <p:txBody>
          <a:bodyPr/>
          <a:lstStyle/>
          <a:p>
            <a:r>
              <a:rPr lang="en-US" dirty="0"/>
              <a:t>It is our duty to advise agents to heal as soon as possible.  If a needed surgery is denied by DOL,  The employee should use their own insurance and pay what is needed.  We can always fight for DOL to pay back any expenses once a claim is accepted from date of injury.</a:t>
            </a:r>
          </a:p>
          <a:p>
            <a:r>
              <a:rPr lang="en-US" dirty="0"/>
              <a:t>Agent must return to work within one year.</a:t>
            </a:r>
          </a:p>
          <a:p>
            <a:r>
              <a:rPr lang="en-US" dirty="0"/>
              <a:t>We should advise agents to not submit impairment ratings because they could give you a fit for duty.  Wait for six months before retirement before you submit for an impairment rating.</a:t>
            </a:r>
          </a:p>
          <a:p>
            <a:r>
              <a:rPr lang="en-US" dirty="0"/>
              <a:t>Y</a:t>
            </a:r>
            <a:r>
              <a:rPr lang="en-US"/>
              <a:t>ou </a:t>
            </a:r>
            <a:r>
              <a:rPr lang="en-US" dirty="0"/>
              <a:t>could lose your Leo covered status and be reassigned to dispatch or MSS     </a:t>
            </a:r>
          </a:p>
        </p:txBody>
      </p:sp>
    </p:spTree>
    <p:extLst>
      <p:ext uri="{BB962C8B-B14F-4D97-AF65-F5344CB8AC3E}">
        <p14:creationId xmlns:p14="http://schemas.microsoft.com/office/powerpoint/2010/main" val="2331999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FDBCD-9F49-DFB0-B6CE-D76D7E96B2AF}"/>
              </a:ext>
            </a:extLst>
          </p:cNvPr>
          <p:cNvSpPr>
            <a:spLocks noGrp="1"/>
          </p:cNvSpPr>
          <p:nvPr>
            <p:ph type="title"/>
          </p:nvPr>
        </p:nvSpPr>
        <p:spPr/>
        <p:txBody>
          <a:bodyPr/>
          <a:lstStyle/>
          <a:p>
            <a:pPr algn="ctr"/>
            <a:r>
              <a:rPr lang="en-US" b="1" dirty="0"/>
              <a:t>Question # 10</a:t>
            </a:r>
            <a:endParaRPr lang="en-US" dirty="0"/>
          </a:p>
        </p:txBody>
      </p:sp>
      <p:sp>
        <p:nvSpPr>
          <p:cNvPr id="3" name="Content Placeholder 2">
            <a:extLst>
              <a:ext uri="{FF2B5EF4-FFF2-40B4-BE49-F238E27FC236}">
                <a16:creationId xmlns:a16="http://schemas.microsoft.com/office/drawing/2014/main" id="{61B965FA-ED5E-BC94-4E3B-B0153EB59F93}"/>
              </a:ext>
            </a:extLst>
          </p:cNvPr>
          <p:cNvSpPr>
            <a:spLocks noGrp="1"/>
          </p:cNvSpPr>
          <p:nvPr>
            <p:ph idx="1"/>
          </p:nvPr>
        </p:nvSpPr>
        <p:spPr/>
        <p:txBody>
          <a:bodyPr>
            <a:normAutofit/>
          </a:bodyPr>
          <a:lstStyle/>
          <a:p>
            <a:pPr marL="0" indent="0">
              <a:buNone/>
            </a:pPr>
            <a:endParaRPr lang="en-US" dirty="0"/>
          </a:p>
          <a:p>
            <a:pPr marL="0" indent="0">
              <a:buNone/>
            </a:pPr>
            <a:r>
              <a:rPr lang="en-US" dirty="0"/>
              <a:t>Do not put down exact time that injury occurred.  Instead of entering 6:30 am, enter approximately 6:30 am.  Agency could use exact times to refute and deny a claim if they have video proof and times do not add up to your form.</a:t>
            </a:r>
          </a:p>
          <a:p>
            <a:pPr marL="0" indent="0">
              <a:buNone/>
            </a:pPr>
            <a:endParaRPr lang="en-US" dirty="0"/>
          </a:p>
          <a:p>
            <a:pPr marL="0" indent="0">
              <a:buNone/>
            </a:pPr>
            <a:r>
              <a:rPr lang="en-US" dirty="0"/>
              <a:t>“What happens if you are scheduled to work at 6:00am and you injured yourself in the parking lot?  Is this considered an injury that is covered?</a:t>
            </a:r>
          </a:p>
          <a:p>
            <a:pPr marL="0" indent="0">
              <a:buNone/>
            </a:pPr>
            <a:r>
              <a:rPr lang="en-US" dirty="0"/>
              <a:t>Does it meet the criteria?  If unsure, where do we find the answer?</a:t>
            </a:r>
          </a:p>
        </p:txBody>
      </p:sp>
    </p:spTree>
    <p:extLst>
      <p:ext uri="{BB962C8B-B14F-4D97-AF65-F5344CB8AC3E}">
        <p14:creationId xmlns:p14="http://schemas.microsoft.com/office/powerpoint/2010/main" val="10246315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D2397-AACC-A512-58FD-FB0D93288884}"/>
              </a:ext>
            </a:extLst>
          </p:cNvPr>
          <p:cNvSpPr>
            <a:spLocks noGrp="1"/>
          </p:cNvSpPr>
          <p:nvPr>
            <p:ph type="title"/>
          </p:nvPr>
        </p:nvSpPr>
        <p:spPr/>
        <p:txBody>
          <a:bodyPr/>
          <a:lstStyle/>
          <a:p>
            <a:pPr algn="ctr"/>
            <a:r>
              <a:rPr lang="en-US" b="1" dirty="0"/>
              <a:t> What is the CA-810?</a:t>
            </a:r>
          </a:p>
        </p:txBody>
      </p:sp>
      <p:sp>
        <p:nvSpPr>
          <p:cNvPr id="3" name="Content Placeholder 2">
            <a:extLst>
              <a:ext uri="{FF2B5EF4-FFF2-40B4-BE49-F238E27FC236}">
                <a16:creationId xmlns:a16="http://schemas.microsoft.com/office/drawing/2014/main" id="{4300B778-CE36-B76D-97D5-3D92C11C1AC8}"/>
              </a:ext>
            </a:extLst>
          </p:cNvPr>
          <p:cNvSpPr>
            <a:spLocks noGrp="1"/>
          </p:cNvSpPr>
          <p:nvPr>
            <p:ph idx="1"/>
          </p:nvPr>
        </p:nvSpPr>
        <p:spPr/>
        <p:txBody>
          <a:bodyPr>
            <a:normAutofit/>
          </a:bodyPr>
          <a:lstStyle/>
          <a:p>
            <a:pPr marL="0" indent="0">
              <a:buNone/>
            </a:pPr>
            <a:r>
              <a:rPr lang="en-US" sz="2400" dirty="0"/>
              <a:t>Injury Compensation for Federal Employees Publication CA-810 </a:t>
            </a:r>
          </a:p>
          <a:p>
            <a:pPr marL="0" indent="0">
              <a:buNone/>
            </a:pPr>
            <a:r>
              <a:rPr lang="en-US" sz="2400" dirty="0"/>
              <a:t>U.S. Department of Labor CA-810 Revised 2009 </a:t>
            </a:r>
          </a:p>
          <a:p>
            <a:pPr marL="0" indent="0">
              <a:buNone/>
            </a:pPr>
            <a:r>
              <a:rPr lang="en-US" sz="2400" dirty="0"/>
              <a:t>This material was prepared by the Office of Workers’ Compensation Programs (OWCP), U.S. Department of Labor. It is meant to serve as a handbook for Federal agency personnel specialists, compensation specialists, and supervisors. The term “supervisor” is used generically to refer to individuals in all of these roles. For information concerning any aspect of the program which is not addressed in this manual, contact the OWCP district office serving your agency. These offices are listed in Chapter 1-4 and Appendix D.</a:t>
            </a:r>
          </a:p>
          <a:p>
            <a:pPr marL="0" indent="0">
              <a:buNone/>
            </a:pPr>
            <a:endParaRPr lang="en-US" sz="2400" dirty="0"/>
          </a:p>
          <a:p>
            <a:pPr marL="0" indent="0">
              <a:buNone/>
            </a:pPr>
            <a:r>
              <a:rPr lang="en-US" sz="2400" b="1" dirty="0"/>
              <a:t>The Bible to navigate through OWCP/DOL questions.</a:t>
            </a:r>
          </a:p>
        </p:txBody>
      </p:sp>
    </p:spTree>
    <p:extLst>
      <p:ext uri="{BB962C8B-B14F-4D97-AF65-F5344CB8AC3E}">
        <p14:creationId xmlns:p14="http://schemas.microsoft.com/office/powerpoint/2010/main" val="1404401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2878F-BFC0-F344-EAFA-A3765ABC36FE}"/>
              </a:ext>
            </a:extLst>
          </p:cNvPr>
          <p:cNvSpPr>
            <a:spLocks noGrp="1"/>
          </p:cNvSpPr>
          <p:nvPr>
            <p:ph type="title"/>
          </p:nvPr>
        </p:nvSpPr>
        <p:spPr/>
        <p:txBody>
          <a:bodyPr/>
          <a:lstStyle/>
          <a:p>
            <a:pPr algn="ctr"/>
            <a:r>
              <a:rPr lang="en-US" b="1" dirty="0"/>
              <a:t>How to search the CA-810</a:t>
            </a:r>
          </a:p>
        </p:txBody>
      </p:sp>
      <p:sp>
        <p:nvSpPr>
          <p:cNvPr id="3" name="Content Placeholder 2">
            <a:extLst>
              <a:ext uri="{FF2B5EF4-FFF2-40B4-BE49-F238E27FC236}">
                <a16:creationId xmlns:a16="http://schemas.microsoft.com/office/drawing/2014/main" id="{76520B44-6FCC-33DE-1E4A-CB76621B4AEB}"/>
              </a:ext>
            </a:extLst>
          </p:cNvPr>
          <p:cNvSpPr>
            <a:spLocks noGrp="1"/>
          </p:cNvSpPr>
          <p:nvPr>
            <p:ph idx="1"/>
          </p:nvPr>
        </p:nvSpPr>
        <p:spPr/>
        <p:txBody>
          <a:bodyPr/>
          <a:lstStyle/>
          <a:p>
            <a:pPr algn="l">
              <a:buFont typeface="Arial" panose="020B0604020202020204" pitchFamily="34" charset="0"/>
              <a:buChar char="•"/>
            </a:pPr>
            <a:r>
              <a:rPr lang="en-US" b="1" i="0" dirty="0">
                <a:solidFill>
                  <a:srgbClr val="000000"/>
                </a:solidFill>
                <a:effectLst/>
                <a:latin typeface="Jost"/>
              </a:rPr>
              <a:t>Ctrl + F</a:t>
            </a:r>
            <a:r>
              <a:rPr lang="en-US" b="0" i="0" dirty="0">
                <a:solidFill>
                  <a:srgbClr val="000000"/>
                </a:solidFill>
                <a:effectLst/>
                <a:latin typeface="Jost"/>
              </a:rPr>
              <a:t> (Windows) or </a:t>
            </a:r>
            <a:r>
              <a:rPr lang="en-US" b="1" i="0" dirty="0" err="1">
                <a:solidFill>
                  <a:srgbClr val="000000"/>
                </a:solidFill>
                <a:effectLst/>
                <a:latin typeface="Jost"/>
              </a:rPr>
              <a:t>Cmd</a:t>
            </a:r>
            <a:r>
              <a:rPr lang="en-US" b="1" i="0" dirty="0">
                <a:solidFill>
                  <a:srgbClr val="000000"/>
                </a:solidFill>
                <a:effectLst/>
                <a:latin typeface="Jost"/>
              </a:rPr>
              <a:t> + F</a:t>
            </a:r>
            <a:r>
              <a:rPr lang="en-US" b="0" i="0" dirty="0">
                <a:solidFill>
                  <a:srgbClr val="000000"/>
                </a:solidFill>
                <a:effectLst/>
                <a:latin typeface="Jost"/>
              </a:rPr>
              <a:t> (Mac) is the keyboard command to open a search bar or 'Find' window when using a web browser.</a:t>
            </a:r>
          </a:p>
          <a:p>
            <a:pPr algn="l">
              <a:buFont typeface="Arial" panose="020B0604020202020204" pitchFamily="34" charset="0"/>
              <a:buChar char="•"/>
            </a:pPr>
            <a:r>
              <a:rPr lang="en-US" b="0" i="0" dirty="0">
                <a:solidFill>
                  <a:srgbClr val="000000"/>
                </a:solidFill>
                <a:effectLst/>
                <a:latin typeface="Jost"/>
              </a:rPr>
              <a:t>Those keyboard shortcuts aren't available on iPhone, but you can use the search bar in Safari to perform a similar function.</a:t>
            </a:r>
          </a:p>
          <a:p>
            <a:pPr algn="l">
              <a:buFont typeface="Arial" panose="020B0604020202020204" pitchFamily="34" charset="0"/>
              <a:buChar char="•"/>
            </a:pPr>
            <a:r>
              <a:rPr lang="en-US" b="0" i="0" dirty="0">
                <a:solidFill>
                  <a:srgbClr val="000000"/>
                </a:solidFill>
                <a:effectLst/>
                <a:latin typeface="Jost"/>
              </a:rPr>
              <a:t>In Safari, type the word in the search bar, then choose the </a:t>
            </a:r>
            <a:r>
              <a:rPr lang="en-US" b="1" i="0" dirty="0">
                <a:solidFill>
                  <a:srgbClr val="000000"/>
                </a:solidFill>
                <a:effectLst/>
                <a:latin typeface="Jost"/>
              </a:rPr>
              <a:t>On This Page</a:t>
            </a:r>
            <a:r>
              <a:rPr lang="en-US" b="0" i="0" dirty="0">
                <a:solidFill>
                  <a:srgbClr val="000000"/>
                </a:solidFill>
                <a:effectLst/>
                <a:latin typeface="Jost"/>
              </a:rPr>
              <a:t> option to find a word on a web page.</a:t>
            </a:r>
          </a:p>
          <a:p>
            <a:pPr marL="0" indent="0" algn="l">
              <a:buNone/>
            </a:pPr>
            <a:endParaRPr lang="en-US" dirty="0">
              <a:solidFill>
                <a:srgbClr val="000000"/>
              </a:solidFill>
              <a:latin typeface="Jost"/>
            </a:endParaRPr>
          </a:p>
          <a:p>
            <a:pPr marL="0" indent="0" algn="l">
              <a:buNone/>
            </a:pPr>
            <a:r>
              <a:rPr lang="en-US" b="0" i="0" dirty="0">
                <a:solidFill>
                  <a:srgbClr val="000000"/>
                </a:solidFill>
                <a:effectLst/>
                <a:latin typeface="Jost"/>
              </a:rPr>
              <a:t>Search for “Agency Premises” on CA-810</a:t>
            </a:r>
          </a:p>
          <a:p>
            <a:pPr marL="0" indent="0">
              <a:buNone/>
            </a:pPr>
            <a:endParaRPr lang="en-US" dirty="0"/>
          </a:p>
        </p:txBody>
      </p:sp>
    </p:spTree>
    <p:extLst>
      <p:ext uri="{BB962C8B-B14F-4D97-AF65-F5344CB8AC3E}">
        <p14:creationId xmlns:p14="http://schemas.microsoft.com/office/powerpoint/2010/main" val="31874913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3AC3-E5CE-67D2-F7D0-CE5FDBA9A46B}"/>
              </a:ext>
            </a:extLst>
          </p:cNvPr>
          <p:cNvSpPr>
            <a:spLocks noGrp="1"/>
          </p:cNvSpPr>
          <p:nvPr>
            <p:ph type="title"/>
          </p:nvPr>
        </p:nvSpPr>
        <p:spPr/>
        <p:txBody>
          <a:bodyPr/>
          <a:lstStyle/>
          <a:p>
            <a:pPr algn="ctr"/>
            <a:r>
              <a:rPr lang="en-US" b="1" dirty="0"/>
              <a:t>Question # 9</a:t>
            </a:r>
          </a:p>
        </p:txBody>
      </p:sp>
      <p:sp>
        <p:nvSpPr>
          <p:cNvPr id="3" name="Content Placeholder 2">
            <a:extLst>
              <a:ext uri="{FF2B5EF4-FFF2-40B4-BE49-F238E27FC236}">
                <a16:creationId xmlns:a16="http://schemas.microsoft.com/office/drawing/2014/main" id="{55FEF9A7-E502-A4DF-F9D1-E153EA430111}"/>
              </a:ext>
            </a:extLst>
          </p:cNvPr>
          <p:cNvSpPr>
            <a:spLocks noGrp="1"/>
          </p:cNvSpPr>
          <p:nvPr>
            <p:ph idx="1"/>
          </p:nvPr>
        </p:nvSpPr>
        <p:spPr/>
        <p:txBody>
          <a:bodyPr>
            <a:normAutofit/>
          </a:bodyPr>
          <a:lstStyle/>
          <a:p>
            <a:pPr marL="0" indent="0">
              <a:buNone/>
            </a:pPr>
            <a:endParaRPr lang="en-US" sz="4400" dirty="0"/>
          </a:p>
          <a:p>
            <a:pPr marL="0" indent="0">
              <a:buNone/>
            </a:pPr>
            <a:r>
              <a:rPr lang="en-US" sz="3600" dirty="0"/>
              <a:t>Enter the entire Agency name, address, sector, station and room number.  No Acronyms.</a:t>
            </a:r>
          </a:p>
        </p:txBody>
      </p:sp>
    </p:spTree>
    <p:extLst>
      <p:ext uri="{BB962C8B-B14F-4D97-AF65-F5344CB8AC3E}">
        <p14:creationId xmlns:p14="http://schemas.microsoft.com/office/powerpoint/2010/main" val="31081058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13122</TotalTime>
  <Words>3813</Words>
  <Application>Microsoft Office PowerPoint</Application>
  <PresentationFormat>Widescreen</PresentationFormat>
  <Paragraphs>248</Paragraphs>
  <Slides>50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50</vt:i4>
      </vt:variant>
    </vt:vector>
  </HeadingPairs>
  <TitlesOfParts>
    <vt:vector size="58" baseType="lpstr">
      <vt:lpstr>Arial</vt:lpstr>
      <vt:lpstr>Calibri</vt:lpstr>
      <vt:lpstr>Calibri Light</vt:lpstr>
      <vt:lpstr>Jost</vt:lpstr>
      <vt:lpstr>Merriweather</vt:lpstr>
      <vt:lpstr>Source Sans Pro Web</vt:lpstr>
      <vt:lpstr>Verdana</vt:lpstr>
      <vt:lpstr>Office Theme</vt:lpstr>
      <vt:lpstr>Local 2913 OWCP Training</vt:lpstr>
      <vt:lpstr>What to do if you contract COVID 19 at work?</vt:lpstr>
      <vt:lpstr>PowerPoint Presentation</vt:lpstr>
      <vt:lpstr>Question # 5</vt:lpstr>
      <vt:lpstr>Question # 7</vt:lpstr>
      <vt:lpstr>Question # 10</vt:lpstr>
      <vt:lpstr> What is the CA-810?</vt:lpstr>
      <vt:lpstr>How to search the CA-810</vt:lpstr>
      <vt:lpstr>Question # 9</vt:lpstr>
      <vt:lpstr>Question # 13</vt:lpstr>
      <vt:lpstr>Question # 14</vt:lpstr>
      <vt:lpstr>Question # 15</vt:lpstr>
      <vt:lpstr>Things to avoid when filling out forms.</vt:lpstr>
      <vt:lpstr>Very Important</vt:lpstr>
      <vt:lpstr>18 U.S.C. 1922</vt:lpstr>
      <vt:lpstr>Question # 26</vt:lpstr>
      <vt:lpstr>Questions #28, 29, and 35</vt:lpstr>
      <vt:lpstr>If an agent retains their own attorney.</vt:lpstr>
      <vt:lpstr>Usually, we do not Provide Attorneys</vt:lpstr>
      <vt:lpstr>What is FECA</vt:lpstr>
      <vt:lpstr>American Rescue Plan Act of 2021 (ARPA)</vt:lpstr>
      <vt:lpstr>FECA Bulletin No. 20-05</vt:lpstr>
      <vt:lpstr>FECA Claims due to COVID-19</vt:lpstr>
      <vt:lpstr>5 Elements for Conditions of Coverage</vt:lpstr>
      <vt:lpstr>The Five Elements in Depth</vt:lpstr>
      <vt:lpstr>Chapter 3 of CA- 810</vt:lpstr>
      <vt:lpstr>OWCP Quality Control</vt:lpstr>
      <vt:lpstr>www.ecomp.dol.gov</vt:lpstr>
      <vt:lpstr>PowerPoint Presentation</vt:lpstr>
      <vt:lpstr>CA-1</vt:lpstr>
      <vt:lpstr>CA-2</vt:lpstr>
      <vt:lpstr>CA-7</vt:lpstr>
      <vt:lpstr>CA-16 </vt:lpstr>
      <vt:lpstr>Review of Forms</vt:lpstr>
      <vt:lpstr>MRI/ CT Scans Delay or Denial</vt:lpstr>
      <vt:lpstr>COP and Light Duty CA-810 Ch. 5</vt:lpstr>
      <vt:lpstr>Calculating COP Date </vt:lpstr>
      <vt:lpstr>CA-7</vt:lpstr>
      <vt:lpstr>CA-7 Continued </vt:lpstr>
      <vt:lpstr>CA-7 Continued </vt:lpstr>
      <vt:lpstr>CA-7 Continued </vt:lpstr>
      <vt:lpstr>DOL Forms</vt:lpstr>
      <vt:lpstr>Reminder</vt:lpstr>
      <vt:lpstr>CA-1 vs. CA-2</vt:lpstr>
      <vt:lpstr>Dos and Don’ts</vt:lpstr>
      <vt:lpstr>Denial of OWCP Claim</vt:lpstr>
      <vt:lpstr>Denials Continuation </vt:lpstr>
      <vt:lpstr>Denial of Physician Report </vt:lpstr>
      <vt:lpstr>5 U.S.C. 8151  Civil Service Retention Act</vt:lpstr>
      <vt:lpstr>5 USC 8151 Continued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 2913 OWCP Training</dc:title>
  <dc:creator>Federico</dc:creator>
  <cp:lastModifiedBy>Jason Allen</cp:lastModifiedBy>
  <cp:revision>28</cp:revision>
  <dcterms:created xsi:type="dcterms:W3CDTF">2022-09-18T22:37:13Z</dcterms:created>
  <dcterms:modified xsi:type="dcterms:W3CDTF">2022-10-07T18:38:03Z</dcterms:modified>
</cp:coreProperties>
</file>